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74" r:id="rId2"/>
    <p:sldId id="293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5" r:id="rId21"/>
    <p:sldId id="294" r:id="rId2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A3193E-4237-493E-8CE7-A35AB4AB1A4C}" v="3" dt="2024-03-17T12:29:41.3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759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0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C8401-170E-469A-9A90-A31593DB8851}" type="datetimeFigureOut">
              <a:rPr lang="sv-SE" smtClean="0"/>
              <a:t>2024-03-17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28A964-3597-4FF4-8BF5-CD3D9224919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5951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1692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1pPr>
    <a:lvl2pPr marL="610845" algn="l" defTabSz="1221692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2pPr>
    <a:lvl3pPr marL="1221692" algn="l" defTabSz="1221692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3pPr>
    <a:lvl4pPr marL="1832539" algn="l" defTabSz="1221692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4pPr>
    <a:lvl5pPr marL="2443384" algn="l" defTabSz="1221692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5pPr>
    <a:lvl6pPr marL="3054231" algn="l" defTabSz="1221692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6pPr>
    <a:lvl7pPr marL="3665077" algn="l" defTabSz="1221692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7pPr>
    <a:lvl8pPr marL="4275923" algn="l" defTabSz="1221692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8pPr>
    <a:lvl9pPr marL="4886769" algn="l" defTabSz="1221692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8451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9866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2664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2989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9575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9193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5156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6678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50776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87466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5619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1587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71511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65589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0924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58372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17361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8746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04724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78324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Christer öppnar mötet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22BCE-8BF1-4381-8FCD-3FF09888E4E3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2300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1F7E3-D49D-431D-91B1-7AA443E0B626}" type="datetimeFigureOut">
              <a:rPr lang="sv-SE" smtClean="0"/>
              <a:t>2024-03-17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0A187-4A54-4A82-A8D1-2BA9D5D3EF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066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1F7E3-D49D-431D-91B1-7AA443E0B626}" type="datetimeFigureOut">
              <a:rPr lang="sv-SE" smtClean="0"/>
              <a:t>2024-03-17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0A187-4A54-4A82-A8D1-2BA9D5D3EF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01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1F7E3-D49D-431D-91B1-7AA443E0B626}" type="datetimeFigureOut">
              <a:rPr lang="sv-SE" smtClean="0"/>
              <a:t>2024-03-17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0A187-4A54-4A82-A8D1-2BA9D5D3EF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434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1F7E3-D49D-431D-91B1-7AA443E0B626}" type="datetimeFigureOut">
              <a:rPr lang="sv-SE" smtClean="0"/>
              <a:t>2024-03-17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0A187-4A54-4A82-A8D1-2BA9D5D3EF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4020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1F7E3-D49D-431D-91B1-7AA443E0B626}" type="datetimeFigureOut">
              <a:rPr lang="sv-SE" smtClean="0"/>
              <a:t>2024-03-17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0A187-4A54-4A82-A8D1-2BA9D5D3EF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0197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1F7E3-D49D-431D-91B1-7AA443E0B626}" type="datetimeFigureOut">
              <a:rPr lang="sv-SE" smtClean="0"/>
              <a:t>2024-03-17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0A187-4A54-4A82-A8D1-2BA9D5D3EF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8128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1F7E3-D49D-431D-91B1-7AA443E0B626}" type="datetimeFigureOut">
              <a:rPr lang="sv-SE" smtClean="0"/>
              <a:t>2024-03-17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0A187-4A54-4A82-A8D1-2BA9D5D3EF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1974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1F7E3-D49D-431D-91B1-7AA443E0B626}" type="datetimeFigureOut">
              <a:rPr lang="sv-SE" smtClean="0"/>
              <a:t>2024-03-17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0A187-4A54-4A82-A8D1-2BA9D5D3EF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0627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1F7E3-D49D-431D-91B1-7AA443E0B626}" type="datetimeFigureOut">
              <a:rPr lang="sv-SE" smtClean="0"/>
              <a:t>2024-03-17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0A187-4A54-4A82-A8D1-2BA9D5D3EF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1277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1F7E3-D49D-431D-91B1-7AA443E0B626}" type="datetimeFigureOut">
              <a:rPr lang="sv-SE" smtClean="0"/>
              <a:t>2024-03-17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0A187-4A54-4A82-A8D1-2BA9D5D3EF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3540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1F7E3-D49D-431D-91B1-7AA443E0B626}" type="datetimeFigureOut">
              <a:rPr lang="sv-SE" smtClean="0"/>
              <a:t>2024-03-17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0A187-4A54-4A82-A8D1-2BA9D5D3EF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1506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1F7E3-D49D-431D-91B1-7AA443E0B626}" type="datetimeFigureOut">
              <a:rPr lang="sv-SE" smtClean="0"/>
              <a:t>2024-03-17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0A187-4A54-4A82-A8D1-2BA9D5D3EF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7569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2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2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1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2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1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2.png"/><Relationship Id="rId9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image" Target="../media/image1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10" Type="http://schemas.openxmlformats.org/officeDocument/2006/relationships/image" Target="../media/image72.png"/><Relationship Id="rId4" Type="http://schemas.openxmlformats.org/officeDocument/2006/relationships/image" Target="../media/image2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Varför ska vi träna avsuttet?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1859331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Vår kroppshållning påverkar hästen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Om vår tyngdpunkt inte är mitt över hästen, belastar vi hästen snett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Vi behöver känna vår kropp, hitta vår rakhet och kunna anpassa oss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Vi kan inverka på hästen med små förändringar i kroppsposition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När vi utgår från rak kropp i balans, känner hästen små förändringar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Det kräver att vi vet när vi är raka och i balans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Vi måste ha styrka, kroppsmedvetenhet och rörelseförmåga så att vi ger hästen en signal i taget</a:t>
            </a:r>
          </a:p>
          <a:p>
            <a:pPr algn="l"/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Koordination för att kunna ge hjälperna tydligt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Hästen behöver tydliga signaler, vid rätt tillfälle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Vi behöver känna hästens takt, rytm och tempo för att också påverka dessa med vår kropp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Alla koordinationsövningar övar hjärnans koppling till musklerna </a:t>
            </a:r>
          </a:p>
          <a:p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Kondition behövs för hela lektionen, dressyrprogrammet eller banan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Välj en form som fungerar för dig!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Löpning, intervaller, trappgång, simning eller dans.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06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- plankan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1859331" cy="8053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planka-övningar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Tryck upp svanken med magmusklerna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Fokus på höfterna parallella och bålen så still som möjligt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Statisk planka - 2-4 gånger 30 sek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på armbågar eller raka armar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på knä eller fötter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”vanlig” och sidoplanka</a:t>
            </a:r>
            <a:endParaRPr lang="sv-SE" sz="4135" dirty="0">
              <a:solidFill>
                <a:schemeClr val="accent1">
                  <a:lumMod val="75000"/>
                </a:schemeClr>
              </a:solidFill>
              <a:latin typeface="Helvetica Neue"/>
            </a:endParaRPr>
          </a:p>
          <a:p>
            <a:pPr algn="l"/>
            <a:endParaRPr lang="sv-SE" sz="4135" b="1" dirty="0">
              <a:solidFill>
                <a:schemeClr val="accent1">
                  <a:lumMod val="75000"/>
                </a:schemeClr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Dynamisk planka 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Flytta händer / klappa på axeln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Flytta fötter </a:t>
            </a:r>
            <a:r>
              <a:rPr lang="sv-SE" sz="2800" dirty="0" err="1">
                <a:solidFill>
                  <a:srgbClr val="333333"/>
                </a:solidFill>
                <a:latin typeface="Helvetica Neue"/>
              </a:rPr>
              <a:t>ut-in</a:t>
            </a: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Dra ett knä i taget mot armbågen – långsamt utan att vingla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Lyft en arm och motsatt ben uppåt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Upp och ner mellan armbågar och händer – håll kroppen stabil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Vrid upp en arm mot taket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Sidoplanka lyft den fria armen upp, lyft både fri arm och fritt ben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Sidoplanka – sänk och höj höften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90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- plankan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1859331" cy="4586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planka-övningar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Tryck upp svanken med magmusklerna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Fokus på höfterna parallella och bålen så still som möjligt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Statisk planka - 2-4 gånger 30 sek</a:t>
            </a:r>
          </a:p>
          <a:p>
            <a:pPr algn="l"/>
            <a:endParaRPr lang="sv-SE" sz="4135" b="1" dirty="0">
              <a:solidFill>
                <a:schemeClr val="accent1">
                  <a:lumMod val="75000"/>
                </a:schemeClr>
              </a:solidFill>
              <a:latin typeface="Helvetica Neue"/>
            </a:endParaRPr>
          </a:p>
          <a:p>
            <a:pPr algn="l"/>
            <a:endParaRPr lang="sv-SE" sz="4135" b="1" dirty="0">
              <a:solidFill>
                <a:schemeClr val="accent1">
                  <a:lumMod val="75000"/>
                </a:schemeClr>
              </a:solidFill>
              <a:latin typeface="Helvetica Neue"/>
            </a:endParaRPr>
          </a:p>
          <a:p>
            <a:pPr algn="l"/>
            <a:endParaRPr lang="sv-SE" sz="4135" b="1" dirty="0">
              <a:solidFill>
                <a:schemeClr val="accent1">
                  <a:lumMod val="75000"/>
                </a:schemeClr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Dynamisk planka – 2-4 gånger 30 sek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FA3AC06D-4854-03A3-B944-BA895A10BA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0069" y="5955578"/>
            <a:ext cx="2257425" cy="285750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5C672940-4478-E931-EF89-A8FE283632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08" y="6196613"/>
            <a:ext cx="2375429" cy="237542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A045AE03-1E88-92D2-FF56-E10ADA2F9F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1221" y="6145294"/>
            <a:ext cx="2396951" cy="285750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A1916A87-3A79-554D-B65E-D55EBF6ECF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20370" y="6147604"/>
            <a:ext cx="2396950" cy="2473448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EB873B5E-A29E-360D-7873-E6D128CD12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28854" y="6481760"/>
            <a:ext cx="1949669" cy="1514475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B39C1032-7B5D-21C2-0F41-AFB186C8C8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10931" y="3433319"/>
            <a:ext cx="2972368" cy="1238487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EDD2BAA-11BB-E131-ACF1-5711E8AE386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0031" y="3304191"/>
            <a:ext cx="2330339" cy="1553559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13678BAE-09A7-07B3-3AE3-CE96FCD4810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49729" y="3472829"/>
            <a:ext cx="2330340" cy="122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583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- Rygglyft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1859331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rygglyft-övningar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Huvudet neutralt, titta ner i golvet!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Tryck höfterna ned i golvet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Alla rörelser långsamt och kontrollerat både ”upp” och ”ner”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Dynamiska rygglyft – 2-4 gånger 8-10 repetitioner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Händerna mot hakan - lyft rakt upp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Händerna mot hakan – lyft och för hela överkroppen i sidled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Händerna mot hakan – lyft, vrid överkroppen och titta mot väggen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Armar rakt fram – lyft lite, lyft en arm och motsatt ben högre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Armar rakt fram – lyft och ta en arm i taget mot benet och tillbaka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Armar rakt fram – lyft och dra med armbågarna och skuldror ihop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Dynamiska </a:t>
            </a:r>
            <a:r>
              <a:rPr lang="sv-SE" sz="2800" b="1" dirty="0" err="1">
                <a:solidFill>
                  <a:srgbClr val="333333"/>
                </a:solidFill>
                <a:latin typeface="Helvetica Neue"/>
              </a:rPr>
              <a:t>benlyft</a:t>
            </a:r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 – 2-4 gånger 8-10 repetitioner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Lyft ett ben i taget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Lyft ett ben i taget utåt och inåt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Böjda knän – flytta knäna utåt och inåt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Armarna rakt ut – vrid över ett ben bakom kroppen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955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- Rygglyft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1859331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rygglyft-övningar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Huvudet neutralt, titta ner i golvet!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Tryck höfterna ned i golvet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Alla rörelser långsamt och kontrollerat både ”upp” och ”ner”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Dynamiska rygglyft – 2-4 gånger 8-10 repetitioner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Dynamiska </a:t>
            </a:r>
            <a:r>
              <a:rPr lang="sv-SE" sz="2800" b="1" dirty="0" err="1">
                <a:solidFill>
                  <a:srgbClr val="333333"/>
                </a:solidFill>
                <a:latin typeface="Helvetica Neue"/>
              </a:rPr>
              <a:t>benlyft</a:t>
            </a:r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 – 2-4 gånger 8-10 repetitioner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B3815CBA-D1EE-1F4B-D615-42FE58CD59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657" y="4269012"/>
            <a:ext cx="2147888" cy="1232395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5380CE7E-1938-CFE3-B218-E63FE86021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8418" y="3407340"/>
            <a:ext cx="2425519" cy="181913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CC873CA-F66B-79FF-0BC1-F2AFCBEB8A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503" y="3986932"/>
            <a:ext cx="2981739" cy="1571625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24D25387-1433-C571-E16F-DC55D1496F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5447" y="3973550"/>
            <a:ext cx="2957004" cy="1823318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14646F7D-E4C6-3CE5-C341-67E9FB9773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5694" y="7256127"/>
            <a:ext cx="2386013" cy="1590675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D1C8163B-17E1-B5FD-62E6-E2F216EBA5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39439" y="4972763"/>
            <a:ext cx="1672129" cy="1243732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9FD723E6-1037-FCD3-D8A9-1C21BC37650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69588" y="7312604"/>
            <a:ext cx="2386013" cy="166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35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- </a:t>
            </a:r>
            <a:r>
              <a:rPr lang="sv-SE" sz="5400" b="1" dirty="0" err="1">
                <a:solidFill>
                  <a:schemeClr val="accent1">
                    <a:lumMod val="75000"/>
                  </a:schemeClr>
                </a:solidFill>
              </a:rPr>
              <a:t>Benböj</a:t>
            </a:r>
            <a:endParaRPr lang="sv-SE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2073624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</a:t>
            </a:r>
            <a:r>
              <a:rPr lang="sv-SE" sz="2800" b="1" dirty="0" err="1">
                <a:solidFill>
                  <a:srgbClr val="333333"/>
                </a:solidFill>
                <a:latin typeface="Helvetica Neue"/>
              </a:rPr>
              <a:t>benböj</a:t>
            </a:r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-övningar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Stabila knän, alltid över tårna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Hela foten i golvet, utan att lätta i hälen i djupaste läget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svanken med hjälp av magmuskler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ryggen så upprätt som möjligt, utan att svanka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Förstärk effekten med lätta hantlar eller annat i händerna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Djupa </a:t>
            </a:r>
            <a:r>
              <a:rPr lang="sv-SE" sz="2800" b="1" dirty="0" err="1">
                <a:solidFill>
                  <a:srgbClr val="333333"/>
                </a:solidFill>
                <a:latin typeface="Helvetica Neue"/>
              </a:rPr>
              <a:t>benböj</a:t>
            </a:r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 – 2-4 gånger 8-10 repetitioner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Långsamt ner och långsamt upp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Extra långsamt ner och upp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Ner, upp på tå ta med armar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Ner, upp till kryss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Ner, lyft en fot utan att vika/vingla i höften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Ner, lyft upp armarna, ta ner armarna - upp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Ner vrid överkroppen åt sidan, vridning i midjan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Ner, steg åt sidan – tillbaka – upp, kan förstärkas med gummiband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Ner – båda händerna utanför ena foten – sträck snett upp åt andra hållet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Ner upp med ett hopp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Ner upp med ett hopp upp på bänk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492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- </a:t>
            </a:r>
            <a:r>
              <a:rPr lang="sv-SE" sz="5400" b="1" dirty="0" err="1">
                <a:solidFill>
                  <a:schemeClr val="accent1">
                    <a:lumMod val="75000"/>
                  </a:schemeClr>
                </a:solidFill>
              </a:rPr>
              <a:t>Benböj</a:t>
            </a:r>
            <a:endParaRPr lang="sv-SE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185933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</a:t>
            </a:r>
            <a:r>
              <a:rPr lang="sv-SE" sz="2800" b="1" dirty="0" err="1">
                <a:solidFill>
                  <a:srgbClr val="333333"/>
                </a:solidFill>
                <a:latin typeface="Helvetica Neue"/>
              </a:rPr>
              <a:t>benböj</a:t>
            </a:r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-övningar –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Stabila knän, alltid över tårna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Hela foten i golvet, utan att lätta i hälen i djupaste läget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svanken med hjälp av magmuskler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ryggen så upprätt som möjligt, utan att svanka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Förstärk effekten med lätta hantlar eller annat i händerna</a:t>
            </a:r>
            <a:br>
              <a:rPr lang="sv-SE" sz="2800" dirty="0">
                <a:solidFill>
                  <a:srgbClr val="333333"/>
                </a:solidFill>
                <a:latin typeface="Helvetica Neue"/>
              </a:rPr>
            </a:br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Djupa </a:t>
            </a:r>
            <a:r>
              <a:rPr lang="sv-SE" sz="2800" b="1" dirty="0" err="1">
                <a:solidFill>
                  <a:srgbClr val="333333"/>
                </a:solidFill>
                <a:latin typeface="Helvetica Neue"/>
              </a:rPr>
              <a:t>benböj</a:t>
            </a:r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 – 2-4 gånger 8-10 repetitioner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DC6C1579-B1D0-2DD8-0AFF-70D381F904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3978" y="7367204"/>
            <a:ext cx="1724025" cy="171450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F0785877-BA7C-3D1F-5C5F-96D202B204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446" y="5109872"/>
            <a:ext cx="2543175" cy="17145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28CC0C6-9CE0-4292-D498-B3E542CEA6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3904" y="5076534"/>
            <a:ext cx="2266950" cy="1781175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689E7413-EB43-D271-7CAF-0B476302DD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6093" y="7348154"/>
            <a:ext cx="2724150" cy="1752600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9D9DEC3C-3E21-7E3B-6910-73D681838F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2137" y="5498390"/>
            <a:ext cx="2260599" cy="1271587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9235BEBC-209B-722C-602A-8967437814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66402" y="4968977"/>
            <a:ext cx="1790700" cy="1790700"/>
          </a:xfrm>
          <a:prstGeom prst="rect">
            <a:avLst/>
          </a:prstGeom>
        </p:spPr>
      </p:pic>
      <p:sp>
        <p:nvSpPr>
          <p:cNvPr id="14" name="Pil: upp-ned 13">
            <a:extLst>
              <a:ext uri="{FF2B5EF4-FFF2-40B4-BE49-F238E27FC236}">
                <a16:creationId xmlns:a16="http://schemas.microsoft.com/office/drawing/2014/main" id="{381F320B-B7E8-D8A0-63CB-F5E32954BCC5}"/>
              </a:ext>
            </a:extLst>
          </p:cNvPr>
          <p:cNvSpPr/>
          <p:nvPr/>
        </p:nvSpPr>
        <p:spPr>
          <a:xfrm>
            <a:off x="11020509" y="5833124"/>
            <a:ext cx="149142" cy="389614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EEF70504-F22A-0AC4-F33F-C561030B52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1734" y="7365066"/>
            <a:ext cx="1790700" cy="1790700"/>
          </a:xfrm>
          <a:prstGeom prst="rect">
            <a:avLst/>
          </a:prstGeom>
        </p:spPr>
      </p:pic>
      <p:sp>
        <p:nvSpPr>
          <p:cNvPr id="16" name="Pil: uppåtböjd 15">
            <a:extLst>
              <a:ext uri="{FF2B5EF4-FFF2-40B4-BE49-F238E27FC236}">
                <a16:creationId xmlns:a16="http://schemas.microsoft.com/office/drawing/2014/main" id="{E8453791-DB9B-B405-E51C-CEC2FD206EB8}"/>
              </a:ext>
            </a:extLst>
          </p:cNvPr>
          <p:cNvSpPr/>
          <p:nvPr/>
        </p:nvSpPr>
        <p:spPr>
          <a:xfrm>
            <a:off x="906521" y="7958664"/>
            <a:ext cx="896112" cy="301752"/>
          </a:xfrm>
          <a:prstGeom prst="curved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90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- Utfall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1859331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utfall-övningar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Stabila knän, alltid över tårna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svanken med hjälp av magmuskler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Kroppen går ”rakt” ner, tyngden jämnt fördelad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Förstärk effekten med lätta hantlar eller annat i händerna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Långsamma utfall 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Långsamt ner och långsamt upp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Extra långsamt ner och upp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Fort ner, långsamt upp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i lägsta position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Allt ovan, med en arm rakt upp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i lägsta position, båda armar uppe, håll balansen - böj i midjan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Alla varianter, bakre ben på bänk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Snabba utfall 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Framåt – bakåt – åt sidan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Växla ben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Framåt – vrid överkroppen ut över främre ben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912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- Utfall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185933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utfall-övningar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Stabila knän, alltid över tårna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svanken med hjälp av magmuskler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Kroppen går ”rakt” ner, tyngden jämnt fördelad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Förstärk effekten med lätta hantlar eller annat i händerna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Långsamma utfall 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Snabba utfall – 2-4 gånger 30 sek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8EE2C0E7-D43E-40F8-BEA3-66C22F0272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7480" y="4831804"/>
            <a:ext cx="2438400" cy="15081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99A23ADA-0F54-F113-A22D-D07D902DE0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8828" y="4777955"/>
            <a:ext cx="1536699" cy="1536699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5AF7D674-BFC5-E664-546E-536EC342B2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031" y="4862269"/>
            <a:ext cx="2207085" cy="1508175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A95CA5C1-BDF2-A4E0-ECE9-7E55088A29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1505" y="7694833"/>
            <a:ext cx="1710081" cy="1710081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B6936224-0BEE-2031-BA65-708EF2FD76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6571" y="8102198"/>
            <a:ext cx="1790700" cy="895350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91584916-0AE9-CD7B-CF0A-B8326D33FC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65091" y="4831804"/>
            <a:ext cx="1790700" cy="1190625"/>
          </a:xfrm>
          <a:prstGeom prst="rect">
            <a:avLst/>
          </a:prstGeom>
        </p:spPr>
      </p:pic>
      <p:sp>
        <p:nvSpPr>
          <p:cNvPr id="16" name="Pil: upp-ned 15">
            <a:extLst>
              <a:ext uri="{FF2B5EF4-FFF2-40B4-BE49-F238E27FC236}">
                <a16:creationId xmlns:a16="http://schemas.microsoft.com/office/drawing/2014/main" id="{F37D6D1E-E74C-7DBE-F7DA-F2AB2632775E}"/>
              </a:ext>
            </a:extLst>
          </p:cNvPr>
          <p:cNvSpPr/>
          <p:nvPr/>
        </p:nvSpPr>
        <p:spPr>
          <a:xfrm rot="19834942">
            <a:off x="11129814" y="4718529"/>
            <a:ext cx="320842" cy="800594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153FC143-8A87-3729-506E-C5C07328F7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80865" y="7754588"/>
            <a:ext cx="1790700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989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- </a:t>
            </a:r>
            <a:r>
              <a:rPr lang="sv-SE" sz="5400" b="1" dirty="0" err="1">
                <a:solidFill>
                  <a:schemeClr val="accent1">
                    <a:lumMod val="75000"/>
                  </a:schemeClr>
                </a:solidFill>
              </a:rPr>
              <a:t>Tåhäv</a:t>
            </a:r>
            <a:endParaRPr lang="sv-SE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1859331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</a:t>
            </a:r>
            <a:r>
              <a:rPr lang="sv-SE" sz="2800" b="1" dirty="0" err="1">
                <a:solidFill>
                  <a:srgbClr val="333333"/>
                </a:solidFill>
                <a:latin typeface="Helvetica Neue"/>
              </a:rPr>
              <a:t>tåhäv</a:t>
            </a:r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-övningar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”rak” vrist, stå på alla tår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balansen med </a:t>
            </a:r>
            <a:r>
              <a:rPr lang="sv-SE" sz="2800" dirty="0" err="1">
                <a:solidFill>
                  <a:srgbClr val="333333"/>
                </a:solidFill>
                <a:latin typeface="Helvetica Neue"/>
              </a:rPr>
              <a:t>core</a:t>
            </a:r>
            <a:r>
              <a:rPr lang="sv-SE" sz="2800" dirty="0">
                <a:solidFill>
                  <a:srgbClr val="333333"/>
                </a:solidFill>
                <a:latin typeface="Helvetica Neue"/>
              </a:rPr>
              <a:t>-musklerna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Förstärk effekten med lätta hantlar eller annat i händerna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 err="1">
                <a:solidFill>
                  <a:srgbClr val="333333"/>
                </a:solidFill>
                <a:latin typeface="Helvetica Neue"/>
              </a:rPr>
              <a:t>Tåhäv</a:t>
            </a:r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 med raka ben 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Tårna rakt fram – axelbrett, upp och ner, ta med armarna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Tårna pekar utåt – axelbrett, upp och ner, ta med armarna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Tårna pekar inåt – axelbrett, upp och ner, ta med armarna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Stå på en fot - tåhävning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Allt ovan - blunda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 err="1">
                <a:solidFill>
                  <a:srgbClr val="333333"/>
                </a:solidFill>
                <a:latin typeface="Helvetica Neue"/>
              </a:rPr>
              <a:t>Tåhäv</a:t>
            </a:r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 med böjda ben ”lätt sists” 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Rakt fram axelbrett, upp och ner, ta med armarna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En fot i taget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Stå på tå i balans, armarna lätt böjda, bär händerna som med tygeln i hand. Rör en arm i taget ”ledande tygeltag” – håll balansen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dirty="0">
                <a:solidFill>
                  <a:srgbClr val="333333"/>
                </a:solidFill>
                <a:latin typeface="Helvetica Neue"/>
              </a:rPr>
              <a:t>Alla övningarna kan göras på bänk/trappsteg med hälarna utanför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519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- </a:t>
            </a:r>
            <a:r>
              <a:rPr lang="sv-SE" sz="5400" b="1" dirty="0" err="1">
                <a:solidFill>
                  <a:schemeClr val="accent1">
                    <a:lumMod val="75000"/>
                  </a:schemeClr>
                </a:solidFill>
              </a:rPr>
              <a:t>Tåhäv</a:t>
            </a:r>
            <a:endParaRPr lang="sv-SE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185933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</a:t>
            </a:r>
            <a:r>
              <a:rPr lang="sv-SE" sz="2800" b="1" dirty="0" err="1">
                <a:solidFill>
                  <a:srgbClr val="333333"/>
                </a:solidFill>
                <a:latin typeface="Helvetica Neue"/>
              </a:rPr>
              <a:t>tåhäv</a:t>
            </a:r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-övningar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”rak” vrist, stå på alla tår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Hela kroppen följer med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balansen med </a:t>
            </a:r>
            <a:r>
              <a:rPr lang="sv-SE" sz="2800" dirty="0" err="1">
                <a:solidFill>
                  <a:srgbClr val="333333"/>
                </a:solidFill>
                <a:latin typeface="Helvetica Neue"/>
              </a:rPr>
              <a:t>core</a:t>
            </a:r>
            <a:r>
              <a:rPr lang="sv-SE" sz="2800" dirty="0">
                <a:solidFill>
                  <a:srgbClr val="333333"/>
                </a:solidFill>
                <a:latin typeface="Helvetica Neue"/>
              </a:rPr>
              <a:t>-musklerna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Förstärk effekten med lätta hantlar eller annat i händerna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 err="1">
                <a:solidFill>
                  <a:srgbClr val="333333"/>
                </a:solidFill>
                <a:latin typeface="Helvetica Neue"/>
              </a:rPr>
              <a:t>Tåhäv</a:t>
            </a:r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 med raka ben 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 err="1">
                <a:solidFill>
                  <a:srgbClr val="333333"/>
                </a:solidFill>
                <a:latin typeface="Helvetica Neue"/>
              </a:rPr>
              <a:t>Tåhäv</a:t>
            </a:r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 med böjda ben ”lätt sists” – 2-4 gånger 30 sek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2F94384A-11FB-AD3F-F759-C6B1702057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6644" y="4358319"/>
            <a:ext cx="1200150" cy="171450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30BB2551-6E4D-6096-BD08-E83F25E096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3292" y="4468210"/>
            <a:ext cx="1257300" cy="17145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24ED87A5-DCE9-8A7F-5894-D0A062490A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3769" y="7288845"/>
            <a:ext cx="1485900" cy="171450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57707146-64E3-7C6C-5393-D7534AC268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5694" y="7026273"/>
            <a:ext cx="2584089" cy="195529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49115618-5EF2-5910-FB1C-8F27259EA3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5194" y="4468210"/>
            <a:ext cx="2460980" cy="13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970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- Mage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979579"/>
            <a:ext cx="11859331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magmuskel-övningar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Tryck ut svanken med hjälp av inre magmuskler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ryggen mot golvet, försök slappna av i nacke och hals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Ryggläge ben upp, armar upp 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Ta ner en arm och motsatt ben, långsamt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Crunch – lyft överkroppen – rakt fram, eller på sidan om benen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Armbåge mot knä - växelvis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Sänk benen ett i taget – rakt ben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Böjda ben – ”doppa hälarna”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benen rakt upp, lyft rumpan (fötterna mot taket)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Ryggläge, böjda ben, fötterna i golvet - 2-4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Crunch – lyft överkroppen – rakt fram, eller på sidan om benen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Lyft lite och klappa växelvis en fot, utsidan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Sittande,  böjda ben, fötterna i golvet 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Långsamt bakåt utan att tappa spänningen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Lyft fötterna – armarna växlar från sida till sida ”</a:t>
            </a:r>
            <a:r>
              <a:rPr lang="sv-SE" sz="2800" dirty="0" err="1">
                <a:solidFill>
                  <a:srgbClr val="333333"/>
                </a:solidFill>
                <a:latin typeface="Helvetica Neue"/>
              </a:rPr>
              <a:t>russian</a:t>
            </a:r>
            <a:r>
              <a:rPr lang="sv-SE" sz="2800" dirty="0">
                <a:solidFill>
                  <a:srgbClr val="333333"/>
                </a:solidFill>
                <a:latin typeface="Helvetica Neue"/>
              </a:rPr>
              <a:t> twist”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Händerna i golvet, cykla eller saxa med benen så lågt som möjligt.</a:t>
            </a:r>
          </a:p>
        </p:txBody>
      </p:sp>
    </p:spTree>
    <p:extLst>
      <p:ext uri="{BB962C8B-B14F-4D97-AF65-F5344CB8AC3E}">
        <p14:creationId xmlns:p14="http://schemas.microsoft.com/office/powerpoint/2010/main" val="1630405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- Mage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185933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magmuskel-övningar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Tryck ut svanken med hjälp av inre magmuskler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ryggen mot golvet, försök slappna av i nacke och hals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Ryggläge ben upp 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Ryggläge, böjda ben, fötterna i golvet - 2-4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Sittande,  böjda ben, fötterna i golvet – 2-4 gånger 30 sek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432E5440-DE15-710E-2D5C-2B3FC65DB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495" y="3622006"/>
            <a:ext cx="1790700" cy="100965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A4432F4D-3AED-F9E4-F703-225909B0E7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5027" y="3470709"/>
            <a:ext cx="1568847" cy="116094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CDDE4740-44E2-4EE9-844A-825A56E07C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031" y="7743859"/>
            <a:ext cx="2103271" cy="1402181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996F1FBD-CD90-D301-7F9A-5667048675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23326" y="7991195"/>
            <a:ext cx="1790700" cy="1171575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FB956053-24BD-3481-DEA5-4248BA332F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43513" y="5819366"/>
            <a:ext cx="1790700" cy="1143000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B1834E99-51D2-3D8E-0A58-619069ACA2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2602" y="5862228"/>
            <a:ext cx="1790700" cy="1057275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A2D94BDF-9175-6407-6752-CE4C54B94D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3983" y="7991195"/>
            <a:ext cx="1790700" cy="1190625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88F7B7FB-3A4B-21B9-1E6D-F13FE732219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05450" y="3470709"/>
            <a:ext cx="1551472" cy="1551472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89E583B8-4D4D-2E96-3112-8826B38C1A5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35822" y="3441031"/>
            <a:ext cx="1785066" cy="1190625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6C820526-F8A0-9661-72FF-4454CFA0E63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98249" y="3622006"/>
            <a:ext cx="2331814" cy="1365083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3F228A74-6B42-E67D-CEA9-8303B8015B3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53924" y="5635109"/>
            <a:ext cx="1965409" cy="1409457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451904AF-CCF9-F928-5ED7-715C5A8703D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24072" y="7754588"/>
            <a:ext cx="2979147" cy="158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902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- Höftlyft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1859331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höftlyft-övningar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höfterna parallella med golvet, ”tappa” inte ena sidan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Koncentrera - lyft och sänk med ”rumpmusklerna”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Förstärk effekten med armarna uppåt, och tyngd på bålen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Höftlyft på golv–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Lyft och sänk – långsamt, fötterna höftbrett, bredare och smalare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Lyft, sträck ett ben, tillbaka  - långsamt utan att tappa ena sidan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Lyft och håll – dra armarna över huvudet i stora rörelser, ena och båda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Höftlyft, fötterna på bänk–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Lyft och sänk långsamt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Lyft, sträck ett ben, tillbaka - långsamt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Från liggande, snabbt dra ett ben och tryck ifrån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På sidan 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Lyft höften håll balansen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Lyft övre benet – hälen visar vägen rakt upp  - tänk lite ”bakåt”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Sätt ”övre” foten framför – lyft undre benet, hälen visar vägen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99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- Höftlyft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1859331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höftlyft-övningar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höfterna parallella med golvet, ”tappa” inte ena sidan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Koncentrera - lyft och sänk med ”rumpmusklerna”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Förstärk effekten med armarna uppåt, och tyngd på bålen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Höftlyft på golv–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Höftlyft, fötterna på bänk–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På sidan 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783CB8A7-F3AD-07FB-82DB-CD6B1A4125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950" y="4067175"/>
            <a:ext cx="1790700" cy="127635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C3B6E84F-0C70-4BA2-C300-BF8DC99E23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3236" y="3794459"/>
            <a:ext cx="1790700" cy="13716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A40ECAEC-F4F7-DD31-E1A7-90749DADC9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2413" y="3848919"/>
            <a:ext cx="2313482" cy="1301334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DB3F9081-9444-1402-F912-CF8D528593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8485" y="6142182"/>
            <a:ext cx="2149642" cy="1161969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FEB38AA9-65E9-2329-18C1-A5F9D2F71D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03700" y="6099049"/>
            <a:ext cx="1749409" cy="1161969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0A745F4B-EBF1-CCD4-B5E2-A0005EB0BE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7300" y="8002727"/>
            <a:ext cx="1790700" cy="1337452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7C5C264C-BAA1-1E65-C989-6C1D3E73BC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3134" y="8009303"/>
            <a:ext cx="1790701" cy="1187241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635F5B96-9736-FD86-9552-7ECB9664E1D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48495" y="7429437"/>
            <a:ext cx="4042611" cy="2119906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2DE069A2-D196-4E37-43E6-8B29AA926F8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45912" y="3901365"/>
            <a:ext cx="1914525" cy="1276350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28C60756-6612-FDF7-1CDE-5C2E12B50FB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52710" y="3901365"/>
            <a:ext cx="1790700" cy="1143000"/>
          </a:xfrm>
          <a:prstGeom prst="rect">
            <a:avLst/>
          </a:prstGeom>
        </p:spPr>
      </p:pic>
      <p:sp>
        <p:nvSpPr>
          <p:cNvPr id="18" name="Pil: vänster-höger 17">
            <a:extLst>
              <a:ext uri="{FF2B5EF4-FFF2-40B4-BE49-F238E27FC236}">
                <a16:creationId xmlns:a16="http://schemas.microsoft.com/office/drawing/2014/main" id="{D509450E-3392-94FC-6111-F0298C26955D}"/>
              </a:ext>
            </a:extLst>
          </p:cNvPr>
          <p:cNvSpPr/>
          <p:nvPr/>
        </p:nvSpPr>
        <p:spPr>
          <a:xfrm>
            <a:off x="10320627" y="3850103"/>
            <a:ext cx="924890" cy="265196"/>
          </a:xfrm>
          <a:prstGeom prst="left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9835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- Balans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1859331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balans-övningar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Fokus, långsamt, håll balansen, ”stör” balansen med ensidiga rörelser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Stående 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Lyft ett ben framåt håll balansen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Stå som flygplan – höfterna parallella med marken. Sträck armarna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Stå på ett ben i kryss – upp på tå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Stå på tå, upp med armarna, sänk en arm i taget långsamt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Stå på en fots tår, upp med armarna, sänk en arm i taget – långsamt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Allt ovan – blunda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Stå på ett ben på bänk, lyft och sänk den fria höften, utan att vika i midjan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Stå på ett ben – böj långsamt benet håll knäet stabilt upp igen långsamt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Alla varianter där armar och ben stör balansen.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Stå på balansbräda, två fötter, en fot, ”stör” balansen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Stå på knä på balansboll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Sitt på balansboll utan fötter i golvet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45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- Balans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185933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balans-övningar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Fokus, långsamt, håll balansen, ”stör” balansen med ensidiga rörelser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Stående – 2-4 gånger 30 sek</a:t>
            </a:r>
          </a:p>
          <a:p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1795F978-D5BA-8F9A-4B23-0BADE934D3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1053" y="6888678"/>
            <a:ext cx="1790700" cy="179070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AF40AD19-07AE-A3D6-B58A-7DE0369EED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54476" y="6769688"/>
            <a:ext cx="1734553" cy="1734553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CA98FFE9-5968-2C78-628F-56FAF4D9B6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4613" y="3481050"/>
            <a:ext cx="1934578" cy="1934578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5EA7C780-F5E3-ECC4-AE32-D6EB571BEF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0084" y="3994887"/>
            <a:ext cx="1642311" cy="109487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69CB78BB-1B60-8DAC-189F-EBEF442977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6405" y="3580299"/>
            <a:ext cx="2247900" cy="1924050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220A127E-6656-6DEE-824A-59DB257BD5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8596" y="3624928"/>
            <a:ext cx="1211101" cy="1790700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28C303E7-A830-8D35-4542-9EDC51F3F7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50943" y="3385800"/>
            <a:ext cx="2588063" cy="1734553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94A8F583-5007-6860-6085-C4AEBC30400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01602" y="6455849"/>
            <a:ext cx="1538187" cy="2304468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8B3EEC1C-A632-C65D-D9A1-5D7CD7ECDFD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08534" y="7103430"/>
            <a:ext cx="19431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413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– Armar, axlar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1859331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arm-övningar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bålen stabil, håll emot svanken med magen och låt bröst- och ryggmusklerna jobba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Börja mot vägg om det är tungt. Öka utmaningen succesivt, lägre placering av händerna tills du kan jobba mot golvet.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Händer och fötter /knän i golvet  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Vanlig armhävning, brett mellan händer, händerna nära varandra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V-position, armhävning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V-position, sjunk och tryck upp i axlarna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Vid bänk 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Armhävning händer mot bänk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Armhävning fötter på bänk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Dips – böjda eller raka ben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Stående  – 2-4 gånger 30 sek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Små cirklar med armarna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i handduk – dra handduken bakom nacken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01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– Armar, axlar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1859331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I alla arm-övningar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Håll bålen stabil, håll emot svanken med magen och låt bröst- och ryggmusklerna jobba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Börja mot vägg om det är tungt. Öka utmaningen succesivt, lägre placering av händerna tills du kan jobba mot golvet.</a:t>
            </a:r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Händer och fötter /knän i golvet  – 2-4 gånger 30 sek</a:t>
            </a: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Vid bänk eller vägg – 2-4 gånger 30 sek</a:t>
            </a:r>
          </a:p>
          <a:p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Stående  – 2-4 gånger 30 sek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9373B365-F4E0-2CCC-9338-3AE2C30FD1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994" y="4086225"/>
            <a:ext cx="3305175" cy="142875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9BE1D077-2579-6960-2BEC-3EBC4188EB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2176" y="4467146"/>
            <a:ext cx="1790700" cy="100965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998B3B5D-6C28-17A4-D6E8-FCCF888539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1340" y="4377543"/>
            <a:ext cx="1660313" cy="100965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ABCE6B3-0151-EE70-EAD1-542F138B30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56331" y="3908568"/>
            <a:ext cx="2055811" cy="1428749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BFA98B4B-F1B9-1FC7-8CB0-BFEF8706DC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272" y="5975442"/>
            <a:ext cx="2559709" cy="1458062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D9819E9B-D08F-612B-9920-9FAE676A17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89795" y="6083013"/>
            <a:ext cx="2002232" cy="1287149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014604A5-4ABB-DE6B-EB02-D8383E964E7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59051" y="5975442"/>
            <a:ext cx="1857100" cy="1394720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E20A69CF-A5E5-3143-8BA8-BCF094D3E0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8543" y="8126527"/>
            <a:ext cx="2857500" cy="1257300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224EF7A6-3E81-C8FE-5C0C-2B398E83188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66832" y="7761335"/>
            <a:ext cx="1095375" cy="1714500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203396B7-32AC-576B-F800-A9D19671FAA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59885" y="7452878"/>
            <a:ext cx="1986524" cy="1986524"/>
          </a:xfrm>
          <a:prstGeom prst="rect">
            <a:avLst/>
          </a:prstGeom>
        </p:spPr>
      </p:pic>
      <p:sp>
        <p:nvSpPr>
          <p:cNvPr id="18" name="Pil: uppåtböjd 17">
            <a:extLst>
              <a:ext uri="{FF2B5EF4-FFF2-40B4-BE49-F238E27FC236}">
                <a16:creationId xmlns:a16="http://schemas.microsoft.com/office/drawing/2014/main" id="{49DBBFCB-0E02-B928-1824-31D61B21418A}"/>
              </a:ext>
            </a:extLst>
          </p:cNvPr>
          <p:cNvSpPr/>
          <p:nvPr/>
        </p:nvSpPr>
        <p:spPr>
          <a:xfrm>
            <a:off x="11227568" y="7852657"/>
            <a:ext cx="334248" cy="347950"/>
          </a:xfrm>
          <a:prstGeom prst="curved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pic>
        <p:nvPicPr>
          <p:cNvPr id="19" name="Bildobjekt 18">
            <a:extLst>
              <a:ext uri="{FF2B5EF4-FFF2-40B4-BE49-F238E27FC236}">
                <a16:creationId xmlns:a16="http://schemas.microsoft.com/office/drawing/2014/main" id="{77B382FD-BB28-834A-3FA8-34FA4AAEAC7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49436" y="5842645"/>
            <a:ext cx="1660313" cy="166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563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– Kondition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2331641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Kondition tränas när du gör något så att pulsen går upp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Det spelar ingen roll vad du gör alla konditionsträning är bra!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Det behöver inte vara jättelänge för att ge effekt!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Ju intensivare du jobbar, desto kortare kan det vara</a:t>
            </a:r>
          </a:p>
          <a:p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Hopp stärker benstommen</a:t>
            </a: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Stötarna ökar benmassans täthet, och minskar risken för benskörhet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Alla leder mår bra av att användas</a:t>
            </a: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Alla leder i kroppen som är tänkta att kunna böjas – mår bra av att böjas.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Enkla övningar intensivt 6-10 minuter per dag – kör på utan paus</a:t>
            </a: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Stora kroppsrörelser, armar och ben hjälps åt.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Kliv eller hoppa upp och ner på en bänk, pall eller trappsteg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”</a:t>
            </a:r>
            <a:r>
              <a:rPr lang="sv-SE" sz="2800" dirty="0" err="1">
                <a:solidFill>
                  <a:srgbClr val="333333"/>
                </a:solidFill>
                <a:latin typeface="Helvetica Neue"/>
              </a:rPr>
              <a:t>Jumping</a:t>
            </a:r>
            <a:r>
              <a:rPr lang="sv-SE" sz="2800" dirty="0">
                <a:solidFill>
                  <a:srgbClr val="333333"/>
                </a:solidFill>
                <a:latin typeface="Helvetica Neue"/>
              </a:rPr>
              <a:t> jacks”, ”cancan-hopp”, snabba skidåkarhopp, hoppa rep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Vardagsmotion, som höjer pulsen</a:t>
            </a: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 err="1">
                <a:solidFill>
                  <a:srgbClr val="333333"/>
                </a:solidFill>
                <a:latin typeface="Helvetica Neue"/>
              </a:rPr>
              <a:t>Powerwalk</a:t>
            </a:r>
            <a:r>
              <a:rPr lang="sv-SE" sz="2800" dirty="0">
                <a:solidFill>
                  <a:srgbClr val="333333"/>
                </a:solidFill>
                <a:latin typeface="Helvetica Neue"/>
              </a:rPr>
              <a:t>, snabba trappan istället för hissen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Dansa – sätt på din favoritmusik och släpp loss!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810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16889AF-91A1-4CFF-98F5-56D10CD0A46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2047" y="154748"/>
            <a:ext cx="860107" cy="924782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FCA28B6A-A9CB-4B69-B25E-1CB306332E8E}"/>
              </a:ext>
            </a:extLst>
          </p:cNvPr>
          <p:cNvSpPr/>
          <p:nvPr/>
        </p:nvSpPr>
        <p:spPr>
          <a:xfrm>
            <a:off x="153623" y="97586"/>
            <a:ext cx="12510033" cy="9360739"/>
          </a:xfrm>
          <a:prstGeom prst="roundRect">
            <a:avLst>
              <a:gd name="adj" fmla="val 933"/>
            </a:avLst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91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215E59-11C9-423B-B4CE-9CDAD00D299D}"/>
              </a:ext>
            </a:extLst>
          </p:cNvPr>
          <p:cNvSpPr txBox="1"/>
          <p:nvPr/>
        </p:nvSpPr>
        <p:spPr>
          <a:xfrm>
            <a:off x="590031" y="157721"/>
            <a:ext cx="11281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b="1" dirty="0">
                <a:solidFill>
                  <a:schemeClr val="accent1">
                    <a:lumMod val="75000"/>
                  </a:schemeClr>
                </a:solidFill>
              </a:rPr>
              <a:t>Tema – Koordination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9E31D4-5BF8-447C-9397-DBAC4EACFF41}"/>
              </a:ext>
            </a:extLst>
          </p:cNvPr>
          <p:cNvSpPr txBox="1"/>
          <p:nvPr/>
        </p:nvSpPr>
        <p:spPr>
          <a:xfrm>
            <a:off x="590032" y="1139999"/>
            <a:ext cx="12057945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Koordination tränas genom dynamiska övningar och</a:t>
            </a:r>
            <a:br>
              <a:rPr lang="sv-SE" sz="2800" b="1" dirty="0">
                <a:solidFill>
                  <a:srgbClr val="333333"/>
                </a:solidFill>
                <a:latin typeface="Helvetica Neue"/>
              </a:rPr>
            </a:br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hänger ihop med balans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Alla balansövningar, men med lite snabbare rörelser där vi tvingas parera obalans.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Under övningen, aktivt fokusera på att utföra den så korrekt som möjligt, så att hjärnan aktiveras</a:t>
            </a:r>
          </a:p>
          <a:p>
            <a:pPr algn="l"/>
            <a:endParaRPr lang="sv-SE" sz="2800" b="1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Koordination tränas genom serier av övningar för muskler och hjärna</a:t>
            </a: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Sätt ihop övningar som ska utföras i ett </a:t>
            </a:r>
            <a:r>
              <a:rPr lang="sv-SE" sz="2800" dirty="0" err="1">
                <a:solidFill>
                  <a:srgbClr val="333333"/>
                </a:solidFill>
                <a:latin typeface="Helvetica Neue"/>
              </a:rPr>
              <a:t>flow</a:t>
            </a:r>
            <a:r>
              <a:rPr lang="sv-SE" sz="2800" dirty="0">
                <a:solidFill>
                  <a:srgbClr val="333333"/>
                </a:solidFill>
                <a:latin typeface="Helvetica Neue"/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Börja långsamt och öka farten efter hand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Nästan alla olika sporter tränar koordination</a:t>
            </a: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Bollsporter, kampsporter, gymnastik, friidrott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  <a:p>
            <a:r>
              <a:rPr lang="sv-SE" sz="2800" b="1" dirty="0">
                <a:solidFill>
                  <a:srgbClr val="333333"/>
                </a:solidFill>
                <a:latin typeface="Helvetica Neue"/>
              </a:rPr>
              <a:t>Delta i gruppträning!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Aerobics, dansklasser, </a:t>
            </a:r>
            <a:r>
              <a:rPr lang="sv-SE" sz="2800" dirty="0" err="1">
                <a:solidFill>
                  <a:srgbClr val="333333"/>
                </a:solidFill>
                <a:latin typeface="Helvetica Neue"/>
              </a:rPr>
              <a:t>friskis</a:t>
            </a:r>
            <a:r>
              <a:rPr lang="sv-SE" sz="2800" dirty="0">
                <a:solidFill>
                  <a:srgbClr val="333333"/>
                </a:solidFill>
                <a:latin typeface="Helvetica Neue"/>
              </a:rPr>
              <a:t>-pass, </a:t>
            </a:r>
            <a:r>
              <a:rPr lang="sv-SE" sz="2800" dirty="0" err="1">
                <a:solidFill>
                  <a:srgbClr val="333333"/>
                </a:solidFill>
                <a:latin typeface="Helvetica Neue"/>
              </a:rPr>
              <a:t>stepup</a:t>
            </a:r>
            <a:r>
              <a:rPr lang="sv-SE" sz="2800" dirty="0">
                <a:solidFill>
                  <a:srgbClr val="333333"/>
                </a:solidFill>
                <a:latin typeface="Helvetica Neue"/>
              </a:rPr>
              <a:t>…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Ryttarträning på onsdagar i Enskedefältets skola, Sockenplan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rgbClr val="333333"/>
                </a:solidFill>
                <a:latin typeface="Helvetica Neue"/>
              </a:rPr>
              <a:t>Det är mycket roligare att träna tillsammans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solidFill>
                <a:srgbClr val="333333"/>
              </a:solidFill>
              <a:latin typeface="Helvetica Neue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039AC3F-6AD5-4424-BC38-596B8B169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46" y="126162"/>
            <a:ext cx="2032496" cy="10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55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11668</TotalTime>
  <Words>2259</Words>
  <Application>Microsoft Office PowerPoint</Application>
  <PresentationFormat>A3 (297 x 420 mm)</PresentationFormat>
  <Paragraphs>387</Paragraphs>
  <Slides>21</Slides>
  <Notes>21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Helvetica Neue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Ingrid Bardh</dc:creator>
  <cp:lastModifiedBy>Ingrid Bardh</cp:lastModifiedBy>
  <cp:revision>25</cp:revision>
  <dcterms:created xsi:type="dcterms:W3CDTF">2021-08-12T12:31:29Z</dcterms:created>
  <dcterms:modified xsi:type="dcterms:W3CDTF">2024-03-17T12:50:58Z</dcterms:modified>
</cp:coreProperties>
</file>