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631" r:id="rId5"/>
    <p:sldId id="691" r:id="rId6"/>
    <p:sldId id="683" r:id="rId7"/>
    <p:sldId id="583" r:id="rId8"/>
    <p:sldId id="616" r:id="rId9"/>
    <p:sldId id="610" r:id="rId10"/>
    <p:sldId id="596" r:id="rId11"/>
    <p:sldId id="684" r:id="rId12"/>
    <p:sldId id="690" r:id="rId13"/>
    <p:sldId id="587" r:id="rId14"/>
    <p:sldId id="630" r:id="rId15"/>
    <p:sldId id="688" r:id="rId16"/>
    <p:sldId id="686" r:id="rId17"/>
    <p:sldId id="597" r:id="rId18"/>
    <p:sldId id="598" r:id="rId19"/>
    <p:sldId id="619" r:id="rId20"/>
    <p:sldId id="754" r:id="rId21"/>
    <p:sldId id="618" r:id="rId22"/>
    <p:sldId id="629" r:id="rId23"/>
    <p:sldId id="600" r:id="rId24"/>
    <p:sldId id="756" r:id="rId25"/>
    <p:sldId id="620" r:id="rId26"/>
    <p:sldId id="628" r:id="rId27"/>
    <p:sldId id="748" r:id="rId28"/>
    <p:sldId id="588" r:id="rId29"/>
    <p:sldId id="747" r:id="rId30"/>
  </p:sldIdLst>
  <p:sldSz cx="12192000" cy="6858000"/>
  <p:notesSz cx="7104063" cy="10234613"/>
  <p:embeddedFontLst>
    <p:embeddedFont>
      <p:font typeface="Calibri" panose="020F0502020204030204" pitchFamily="34" charset="0"/>
      <p:regular r:id="rId32"/>
      <p:bold r:id="rId33"/>
      <p:italic r:id="rId34"/>
      <p:boldItalic r:id="rId35"/>
    </p:embeddedFont>
    <p:embeddedFont>
      <p:font typeface="Calibri Light" panose="020F0302020204030204" pitchFamily="34" charset="0"/>
      <p:regular r:id="rId36"/>
      <p:italic r:id="rId37"/>
    </p:embeddedFont>
    <p:embeddedFont>
      <p:font typeface="Verdana" panose="020B0604030504040204" pitchFamily="34" charset="0"/>
      <p:regular r:id="rId38"/>
      <p:bold r:id="rId39"/>
      <p:italic r:id="rId40"/>
      <p:boldItalic r:id="rId41"/>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031"/>
    <a:srgbClr val="FDDB0F"/>
    <a:srgbClr val="FCE432"/>
    <a:srgbClr val="FEEF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24" autoAdjust="0"/>
  </p:normalViewPr>
  <p:slideViewPr>
    <p:cSldViewPr snapToGrid="0">
      <p:cViewPr varScale="1">
        <p:scale>
          <a:sx n="68" d="100"/>
          <a:sy n="68" d="100"/>
        </p:scale>
        <p:origin x="1234" y="77"/>
      </p:cViewPr>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sv-SE"/>
          </a:p>
        </p:txBody>
      </p:sp>
      <p:sp>
        <p:nvSpPr>
          <p:cNvPr id="3" name="Platshållare fö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C338A298-30CC-472B-B3C4-C41AACBE6ADD}" type="datetimeFigureOut">
              <a:rPr lang="sv-SE" smtClean="0"/>
              <a:t>2021-09-05</a:t>
            </a:fld>
            <a:endParaRPr lang="sv-SE"/>
          </a:p>
        </p:txBody>
      </p:sp>
      <p:sp>
        <p:nvSpPr>
          <p:cNvPr id="4" name="Platshållare för bildobjekt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sv-SE"/>
          </a:p>
        </p:txBody>
      </p:sp>
      <p:sp>
        <p:nvSpPr>
          <p:cNvPr id="5" name="Platshållare för anteckninga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sv-SE"/>
          </a:p>
        </p:txBody>
      </p:sp>
      <p:sp>
        <p:nvSpPr>
          <p:cNvPr id="7" name="Platshållare för bild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62AB58D-38E0-4860-BD5E-09FDA2B77F77}" type="slidenum">
              <a:rPr lang="sv-SE" smtClean="0"/>
              <a:t>‹#›</a:t>
            </a:fld>
            <a:endParaRPr lang="sv-SE"/>
          </a:p>
        </p:txBody>
      </p:sp>
    </p:spTree>
    <p:extLst>
      <p:ext uri="{BB962C8B-B14F-4D97-AF65-F5344CB8AC3E}">
        <p14:creationId xmlns:p14="http://schemas.microsoft.com/office/powerpoint/2010/main" val="203528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90752">
              <a:defRPr/>
            </a:pPr>
            <a:r>
              <a:rPr lang="sv-SE" dirty="0"/>
              <a:t>Hälsa deltagarna välkomna och presentera kursledarna</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1</a:t>
            </a:fld>
            <a:endParaRPr lang="sv-SE"/>
          </a:p>
        </p:txBody>
      </p:sp>
    </p:spTree>
    <p:extLst>
      <p:ext uri="{BB962C8B-B14F-4D97-AF65-F5344CB8AC3E}">
        <p14:creationId xmlns:p14="http://schemas.microsoft.com/office/powerpoint/2010/main" val="2600390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dagens kurs:</a:t>
            </a:r>
          </a:p>
          <a:p>
            <a:pPr marL="185766" indent="-185766">
              <a:buFontTx/>
              <a:buChar char="-"/>
            </a:pPr>
            <a:r>
              <a:rPr lang="sv-SE" dirty="0"/>
              <a:t>Att kursen handlar om att ge grundläggande kunskaper för dömande på små planer/ishockey i litet format</a:t>
            </a:r>
          </a:p>
          <a:p>
            <a:pPr marL="185766" indent="-185766">
              <a:buFontTx/>
              <a:buChar char="-"/>
            </a:pPr>
            <a:r>
              <a:rPr lang="sv-SE" dirty="0"/>
              <a:t>Grunder i att vara domare/matchledare</a:t>
            </a:r>
          </a:p>
          <a:p>
            <a:pPr marL="185766" indent="-185766">
              <a:buFontTx/>
              <a:buChar char="-"/>
            </a:pPr>
            <a:r>
              <a:rPr lang="sv-SE" dirty="0"/>
              <a:t>De regler och bestämmelser som gäller för spel på små planer</a:t>
            </a:r>
          </a:p>
          <a:p>
            <a:pPr marL="185766" indent="-185766">
              <a:buFontTx/>
              <a:buChar char="-"/>
            </a:pPr>
            <a:r>
              <a:rPr lang="sv-SE" dirty="0"/>
              <a:t>Kursen tar ungefär 2 timmar, vi kommer att en paus</a:t>
            </a:r>
          </a:p>
          <a:p>
            <a:endParaRPr lang="sv-SE" dirty="0"/>
          </a:p>
        </p:txBody>
      </p:sp>
      <p:sp>
        <p:nvSpPr>
          <p:cNvPr id="4" name="Platshållare för bildnummer 3"/>
          <p:cNvSpPr>
            <a:spLocks noGrp="1"/>
          </p:cNvSpPr>
          <p:nvPr>
            <p:ph type="sldNum" sz="quarter" idx="5"/>
          </p:nvPr>
        </p:nvSpPr>
        <p:spPr/>
        <p:txBody>
          <a:bodyPr/>
          <a:lstStyle/>
          <a:p>
            <a:fld id="{08F36F80-B8FD-4936-94F1-0C3F110098A7}" type="slidenum">
              <a:rPr lang="sv-SE" smtClean="0"/>
              <a:t>2</a:t>
            </a:fld>
            <a:endParaRPr lang="sv-SE"/>
          </a:p>
        </p:txBody>
      </p:sp>
    </p:spTree>
    <p:extLst>
      <p:ext uri="{BB962C8B-B14F-4D97-AF65-F5344CB8AC3E}">
        <p14:creationId xmlns:p14="http://schemas.microsoft.com/office/powerpoint/2010/main" val="4155204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Fokus på ett positivt sätt om behovet och vikten av domare</a:t>
            </a:r>
          </a:p>
        </p:txBody>
      </p:sp>
      <p:sp>
        <p:nvSpPr>
          <p:cNvPr id="4" name="Platshållare för bildnummer 3"/>
          <p:cNvSpPr>
            <a:spLocks noGrp="1"/>
          </p:cNvSpPr>
          <p:nvPr>
            <p:ph type="sldNum" sz="quarter" idx="10"/>
          </p:nvPr>
        </p:nvSpPr>
        <p:spPr/>
        <p:txBody>
          <a:bodyPr/>
          <a:lstStyle/>
          <a:p>
            <a:fld id="{08F36F80-B8FD-4936-94F1-0C3F110098A7}" type="slidenum">
              <a:rPr lang="sv-SE" smtClean="0"/>
              <a:t>3</a:t>
            </a:fld>
            <a:endParaRPr lang="sv-SE"/>
          </a:p>
        </p:txBody>
      </p:sp>
    </p:spTree>
    <p:extLst>
      <p:ext uri="{BB962C8B-B14F-4D97-AF65-F5344CB8AC3E}">
        <p14:creationId xmlns:p14="http://schemas.microsoft.com/office/powerpoint/2010/main" val="1753004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anledningarna till spel på mindre planer enligt bilden och att tanken är att fler barn får vara med oftare i spelet och ha pucken</a:t>
            </a:r>
          </a:p>
        </p:txBody>
      </p:sp>
      <p:sp>
        <p:nvSpPr>
          <p:cNvPr id="4" name="Platshållare för bildnummer 3"/>
          <p:cNvSpPr>
            <a:spLocks noGrp="1"/>
          </p:cNvSpPr>
          <p:nvPr>
            <p:ph type="sldNum" sz="quarter" idx="5"/>
          </p:nvPr>
        </p:nvSpPr>
        <p:spPr/>
        <p:txBody>
          <a:bodyPr/>
          <a:lstStyle/>
          <a:p>
            <a:fld id="{D62AB58D-38E0-4860-BD5E-09FDA2B77F77}" type="slidenum">
              <a:rPr lang="sv-SE" smtClean="0"/>
              <a:t>4</a:t>
            </a:fld>
            <a:endParaRPr lang="sv-SE"/>
          </a:p>
        </p:txBody>
      </p:sp>
    </p:spTree>
    <p:extLst>
      <p:ext uri="{BB962C8B-B14F-4D97-AF65-F5344CB8AC3E}">
        <p14:creationId xmlns:p14="http://schemas.microsoft.com/office/powerpoint/2010/main" val="2452059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chemeClr val="tx1"/>
                </a:solidFill>
              </a:rPr>
              <a:t>Spelplanerna delas av med hjälp av en låg sarg eller annan planavdelare.</a:t>
            </a:r>
          </a:p>
          <a:p>
            <a:endParaRPr lang="sv-S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Även om denna kurs inte gäller för att döma U12 så nämn skillnaden på planer.</a:t>
            </a:r>
          </a:p>
          <a:p>
            <a:endParaRPr lang="sv-SE" dirty="0">
              <a:solidFill>
                <a:schemeClr val="tx1"/>
              </a:solidFill>
            </a:endParaRPr>
          </a:p>
        </p:txBody>
      </p:sp>
      <p:sp>
        <p:nvSpPr>
          <p:cNvPr id="4" name="Platshållare för bildnummer 3"/>
          <p:cNvSpPr>
            <a:spLocks noGrp="1"/>
          </p:cNvSpPr>
          <p:nvPr>
            <p:ph type="sldNum" sz="quarter" idx="5"/>
          </p:nvPr>
        </p:nvSpPr>
        <p:spPr/>
        <p:txBody>
          <a:bodyPr/>
          <a:lstStyle/>
          <a:p>
            <a:fld id="{D62AB58D-38E0-4860-BD5E-09FDA2B77F77}" type="slidenum">
              <a:rPr lang="sv-SE" smtClean="0"/>
              <a:t>5</a:t>
            </a:fld>
            <a:endParaRPr lang="sv-SE"/>
          </a:p>
        </p:txBody>
      </p:sp>
    </p:spTree>
    <p:extLst>
      <p:ext uri="{BB962C8B-B14F-4D97-AF65-F5344CB8AC3E}">
        <p14:creationId xmlns:p14="http://schemas.microsoft.com/office/powerpoint/2010/main" val="3798339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Kommentera att unga domare inte har ansvar för allt detta, men att det är bra att känna till. </a:t>
            </a:r>
          </a:p>
          <a:p>
            <a:endParaRPr lang="sv-SE" dirty="0"/>
          </a:p>
          <a:p>
            <a:pPr defTabSz="990752">
              <a:defRPr/>
            </a:pPr>
            <a:r>
              <a:rPr lang="sv-SE" dirty="0"/>
              <a:t>Om arrangerande förening kör med vuxna matchledare så är det upp till föreningen att bestämma vilket ansvar de skall ta för detta.</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6</a:t>
            </a:fld>
            <a:endParaRPr lang="sv-SE"/>
          </a:p>
        </p:txBody>
      </p:sp>
    </p:spTree>
    <p:extLst>
      <p:ext uri="{BB962C8B-B14F-4D97-AF65-F5344CB8AC3E}">
        <p14:creationId xmlns:p14="http://schemas.microsoft.com/office/powerpoint/2010/main" val="923986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300" dirty="0"/>
              <a:t>Spelregler för ishockey är utformat för helplansspel medan för spel som är på andra mått än helplan gäller lite andra förutsättningar som vi går igenom på denna kurs.</a:t>
            </a:r>
          </a:p>
          <a:p>
            <a:endParaRPr lang="sv-SE" sz="1300" dirty="0"/>
          </a:p>
          <a:p>
            <a:r>
              <a:rPr lang="sv-SE" sz="1300" dirty="0"/>
              <a:t>Förutsättningarna är framtagna av svenska ishockeyförbundets projektgrupp för anpassade spelformer, innehållande förbundskaptener, hockeykonsulenter samt ishockeyförbundets utveckling och tävlingsavdelning. </a:t>
            </a:r>
          </a:p>
          <a:p>
            <a:endParaRPr lang="sv-SE" sz="1300" dirty="0"/>
          </a:p>
          <a:p>
            <a:r>
              <a:rPr lang="sv-SE" sz="1300" dirty="0"/>
              <a:t>Vi hoppas uppnå en miljö för spelare där: </a:t>
            </a:r>
          </a:p>
          <a:p>
            <a:pPr marL="1486129" lvl="2" indent="-495376">
              <a:buFont typeface="Arial" panose="020B0604020202020204" pitchFamily="34" charset="0"/>
              <a:buChar char="•"/>
            </a:pPr>
            <a:r>
              <a:rPr lang="sv-SE" sz="1300" dirty="0"/>
              <a:t>Lärandet är i fokus</a:t>
            </a:r>
          </a:p>
          <a:p>
            <a:pPr marL="1486129" lvl="2" indent="-495376">
              <a:buFont typeface="Arial" panose="020B0604020202020204" pitchFamily="34" charset="0"/>
              <a:buChar char="•"/>
            </a:pPr>
            <a:r>
              <a:rPr lang="sv-SE" sz="1300" dirty="0"/>
              <a:t>Att barnen ska kunna känna glädje</a:t>
            </a:r>
          </a:p>
          <a:p>
            <a:pPr marL="1486129" lvl="2" indent="-495376">
              <a:buFont typeface="Arial" panose="020B0604020202020204" pitchFamily="34" charset="0"/>
              <a:buChar char="•"/>
            </a:pPr>
            <a:r>
              <a:rPr lang="sv-SE" sz="1300" dirty="0"/>
              <a:t>Alla barn får större chans att utvecklas från sin nivå i de olika delarna som berör ishockey</a:t>
            </a:r>
          </a:p>
          <a:p>
            <a:endParaRPr lang="sv-SE" sz="1300" dirty="0"/>
          </a:p>
          <a:p>
            <a:r>
              <a:rPr lang="sv-SE" sz="1300" dirty="0"/>
              <a:t>Likriktade former och ramar oavsett var i Stockholm man spelar </a:t>
            </a:r>
          </a:p>
          <a:p>
            <a:endParaRPr lang="sv-SE" sz="1300" dirty="0"/>
          </a:p>
          <a:p>
            <a:endParaRPr lang="sv-SE" sz="1300" dirty="0">
              <a:solidFill>
                <a:srgbClr val="FDE031"/>
              </a:solidFill>
            </a:endParaRPr>
          </a:p>
        </p:txBody>
      </p:sp>
      <p:sp>
        <p:nvSpPr>
          <p:cNvPr id="4" name="Platshållare för bildnummer 3"/>
          <p:cNvSpPr>
            <a:spLocks noGrp="1"/>
          </p:cNvSpPr>
          <p:nvPr>
            <p:ph type="sldNum" sz="quarter" idx="5"/>
          </p:nvPr>
        </p:nvSpPr>
        <p:spPr/>
        <p:txBody>
          <a:bodyPr/>
          <a:lstStyle/>
          <a:p>
            <a:fld id="{D62AB58D-38E0-4860-BD5E-09FDA2B77F77}" type="slidenum">
              <a:rPr lang="sv-SE" smtClean="0"/>
              <a:t>7</a:t>
            </a:fld>
            <a:endParaRPr lang="sv-SE"/>
          </a:p>
        </p:txBody>
      </p:sp>
    </p:spTree>
    <p:extLst>
      <p:ext uri="{BB962C8B-B14F-4D97-AF65-F5344CB8AC3E}">
        <p14:creationId xmlns:p14="http://schemas.microsoft.com/office/powerpoint/2010/main" val="2217012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att första delen handlar om hur domare bör och ska bete sig</a:t>
            </a:r>
          </a:p>
          <a:p>
            <a:endParaRPr lang="sv-SE" dirty="0"/>
          </a:p>
          <a:p>
            <a:r>
              <a:rPr lang="sv-SE" dirty="0"/>
              <a:t>Först en film som berättar lite om att vara domare</a:t>
            </a:r>
          </a:p>
          <a:p>
            <a:endParaRPr lang="sv-SE" dirty="0"/>
          </a:p>
          <a:p>
            <a:r>
              <a:rPr lang="sv-SE" dirty="0"/>
              <a:t>Kurstid hittills max 20 minuter</a:t>
            </a:r>
          </a:p>
        </p:txBody>
      </p:sp>
      <p:sp>
        <p:nvSpPr>
          <p:cNvPr id="4" name="Platshållare för bildnummer 3"/>
          <p:cNvSpPr>
            <a:spLocks noGrp="1"/>
          </p:cNvSpPr>
          <p:nvPr>
            <p:ph type="sldNum" sz="quarter" idx="10"/>
          </p:nvPr>
        </p:nvSpPr>
        <p:spPr/>
        <p:txBody>
          <a:bodyPr/>
          <a:lstStyle/>
          <a:p>
            <a:fld id="{08F36F80-B8FD-4936-94F1-0C3F110098A7}" type="slidenum">
              <a:rPr lang="sv-SE" smtClean="0"/>
              <a:t>8</a:t>
            </a:fld>
            <a:endParaRPr lang="sv-SE"/>
          </a:p>
        </p:txBody>
      </p:sp>
    </p:spTree>
    <p:extLst>
      <p:ext uri="{BB962C8B-B14F-4D97-AF65-F5344CB8AC3E}">
        <p14:creationId xmlns:p14="http://schemas.microsoft.com/office/powerpoint/2010/main" val="133770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Film att vara domare, knappt 4 minuter</a:t>
            </a:r>
          </a:p>
        </p:txBody>
      </p:sp>
      <p:sp>
        <p:nvSpPr>
          <p:cNvPr id="4" name="Platshållare för bildnummer 3"/>
          <p:cNvSpPr>
            <a:spLocks noGrp="1"/>
          </p:cNvSpPr>
          <p:nvPr>
            <p:ph type="sldNum" sz="quarter" idx="5"/>
          </p:nvPr>
        </p:nvSpPr>
        <p:spPr/>
        <p:txBody>
          <a:bodyPr/>
          <a:lstStyle/>
          <a:p>
            <a:fld id="{D62AB58D-38E0-4860-BD5E-09FDA2B77F77}" type="slidenum">
              <a:rPr lang="sv-SE" smtClean="0"/>
              <a:t>9</a:t>
            </a:fld>
            <a:endParaRPr lang="sv-SE"/>
          </a:p>
        </p:txBody>
      </p:sp>
    </p:spTree>
    <p:extLst>
      <p:ext uri="{BB962C8B-B14F-4D97-AF65-F5344CB8AC3E}">
        <p14:creationId xmlns:p14="http://schemas.microsoft.com/office/powerpoint/2010/main" val="66348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Diskutera om att lägga lagom med tid på att förklara både när klockan går och när den står still, matchen ska spelas vidare för spelarna men också hinnas med inom planerad istid</a:t>
            </a:r>
          </a:p>
          <a:p>
            <a:endParaRPr lang="sv-SE" dirty="0"/>
          </a:p>
          <a:p>
            <a:r>
              <a:rPr lang="sv-SE" dirty="0"/>
              <a:t>Lös problemet! Hitta inte på, men uppstår en situation du inte vet hur du ska hantera så lös det på ett sätt som känns rimligt. </a:t>
            </a:r>
          </a:p>
        </p:txBody>
      </p:sp>
      <p:sp>
        <p:nvSpPr>
          <p:cNvPr id="4" name="Platshållare för bildnummer 3"/>
          <p:cNvSpPr>
            <a:spLocks noGrp="1"/>
          </p:cNvSpPr>
          <p:nvPr>
            <p:ph type="sldNum" sz="quarter" idx="5"/>
          </p:nvPr>
        </p:nvSpPr>
        <p:spPr/>
        <p:txBody>
          <a:bodyPr/>
          <a:lstStyle/>
          <a:p>
            <a:fld id="{D62AB58D-38E0-4860-BD5E-09FDA2B77F77}" type="slidenum">
              <a:rPr lang="sv-SE" smtClean="0"/>
              <a:t>10</a:t>
            </a:fld>
            <a:endParaRPr lang="sv-SE"/>
          </a:p>
        </p:txBody>
      </p:sp>
    </p:spTree>
    <p:extLst>
      <p:ext uri="{BB962C8B-B14F-4D97-AF65-F5344CB8AC3E}">
        <p14:creationId xmlns:p14="http://schemas.microsoft.com/office/powerpoint/2010/main" val="3835457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domare/matchledare vid spel på små planer behöver du vara lika mycket lärare som domare, vi ska lära spelarna om ishockey.</a:t>
            </a:r>
          </a:p>
        </p:txBody>
      </p:sp>
      <p:sp>
        <p:nvSpPr>
          <p:cNvPr id="4" name="Platshållare för bildnummer 3"/>
          <p:cNvSpPr>
            <a:spLocks noGrp="1"/>
          </p:cNvSpPr>
          <p:nvPr>
            <p:ph type="sldNum" sz="quarter" idx="5"/>
          </p:nvPr>
        </p:nvSpPr>
        <p:spPr/>
        <p:txBody>
          <a:bodyPr/>
          <a:lstStyle/>
          <a:p>
            <a:fld id="{D62AB58D-38E0-4860-BD5E-09FDA2B77F77}" type="slidenum">
              <a:rPr lang="sv-SE" smtClean="0"/>
              <a:t>11</a:t>
            </a:fld>
            <a:endParaRPr lang="sv-SE"/>
          </a:p>
        </p:txBody>
      </p:sp>
    </p:spTree>
    <p:extLst>
      <p:ext uri="{BB962C8B-B14F-4D97-AF65-F5344CB8AC3E}">
        <p14:creationId xmlns:p14="http://schemas.microsoft.com/office/powerpoint/2010/main" val="1732592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Gå igenom texten</a:t>
            </a:r>
          </a:p>
        </p:txBody>
      </p:sp>
      <p:sp>
        <p:nvSpPr>
          <p:cNvPr id="4" name="Platshållare för bildnummer 3"/>
          <p:cNvSpPr>
            <a:spLocks noGrp="1"/>
          </p:cNvSpPr>
          <p:nvPr>
            <p:ph type="sldNum" sz="quarter" idx="10"/>
          </p:nvPr>
        </p:nvSpPr>
        <p:spPr/>
        <p:txBody>
          <a:bodyPr/>
          <a:lstStyle/>
          <a:p>
            <a:fld id="{08F36F80-B8FD-4936-94F1-0C3F110098A7}" type="slidenum">
              <a:rPr lang="sv-SE" smtClean="0"/>
              <a:t>12</a:t>
            </a:fld>
            <a:endParaRPr lang="sv-SE"/>
          </a:p>
        </p:txBody>
      </p:sp>
    </p:spTree>
    <p:extLst>
      <p:ext uri="{BB962C8B-B14F-4D97-AF65-F5344CB8AC3E}">
        <p14:creationId xmlns:p14="http://schemas.microsoft.com/office/powerpoint/2010/main" val="1753004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Prata även om hela kläder och grejor. Inga klubbmärken på kläder i domarrummet eller på isen! Sätt över svart tejp om du inte har andra lämpliga kläder.</a:t>
            </a:r>
          </a:p>
          <a:p>
            <a:endParaRPr lang="sv-SE" dirty="0"/>
          </a:p>
        </p:txBody>
      </p:sp>
      <p:sp>
        <p:nvSpPr>
          <p:cNvPr id="4" name="Platshållare för bildnummer 3"/>
          <p:cNvSpPr>
            <a:spLocks noGrp="1"/>
          </p:cNvSpPr>
          <p:nvPr>
            <p:ph type="sldNum" sz="quarter" idx="10"/>
          </p:nvPr>
        </p:nvSpPr>
        <p:spPr/>
        <p:txBody>
          <a:bodyPr/>
          <a:lstStyle/>
          <a:p>
            <a:fld id="{08F36F80-B8FD-4936-94F1-0C3F110098A7}" type="slidenum">
              <a:rPr lang="sv-SE" smtClean="0"/>
              <a:t>13</a:t>
            </a:fld>
            <a:endParaRPr lang="sv-SE"/>
          </a:p>
        </p:txBody>
      </p:sp>
    </p:spTree>
    <p:extLst>
      <p:ext uri="{BB962C8B-B14F-4D97-AF65-F5344CB8AC3E}">
        <p14:creationId xmlns:p14="http://schemas.microsoft.com/office/powerpoint/2010/main" val="1862541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börjar vi gå igenom vad vi som matchledare/domare ska förhålla sig till vid match.</a:t>
            </a:r>
          </a:p>
        </p:txBody>
      </p:sp>
      <p:sp>
        <p:nvSpPr>
          <p:cNvPr id="4" name="Platshållare för bildnummer 3"/>
          <p:cNvSpPr>
            <a:spLocks noGrp="1"/>
          </p:cNvSpPr>
          <p:nvPr>
            <p:ph type="sldNum" sz="quarter" idx="5"/>
          </p:nvPr>
        </p:nvSpPr>
        <p:spPr/>
        <p:txBody>
          <a:bodyPr/>
          <a:lstStyle/>
          <a:p>
            <a:fld id="{D62AB58D-38E0-4860-BD5E-09FDA2B77F77}" type="slidenum">
              <a:rPr lang="sv-SE" smtClean="0"/>
              <a:t>14</a:t>
            </a:fld>
            <a:endParaRPr lang="sv-SE"/>
          </a:p>
        </p:txBody>
      </p:sp>
    </p:spTree>
    <p:extLst>
      <p:ext uri="{BB962C8B-B14F-4D97-AF65-F5344CB8AC3E}">
        <p14:creationId xmlns:p14="http://schemas.microsoft.com/office/powerpoint/2010/main" val="601798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Även om denna kurs inte gäller för att döma U12 så nämn skillnaden så att de inte tror att andra domare gör fel.</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Kurstid hittills max 45 minuter, läge för paus 10 minuter innan reglerna som kommer efter detta.</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15</a:t>
            </a:fld>
            <a:endParaRPr lang="sv-SE"/>
          </a:p>
        </p:txBody>
      </p:sp>
    </p:spTree>
    <p:extLst>
      <p:ext uri="{BB962C8B-B14F-4D97-AF65-F5344CB8AC3E}">
        <p14:creationId xmlns:p14="http://schemas.microsoft.com/office/powerpoint/2010/main" val="1993438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Vilken typ av start som används när kommer på nästa bild nu går vi igenom de två olika typerna av start av spel. </a:t>
            </a:r>
          </a:p>
          <a:p>
            <a:endParaRPr lang="sv-SE" dirty="0"/>
          </a:p>
          <a:p>
            <a:r>
              <a:rPr lang="sv-SE" dirty="0"/>
              <a:t>Visa var dropprutorna är och förtydliga att motståndarna rör sig mot sitt mål vid start av spel via ”uppstart”.</a:t>
            </a:r>
          </a:p>
          <a:p>
            <a:endParaRPr lang="sv-SE" dirty="0"/>
          </a:p>
          <a:p>
            <a:r>
              <a:rPr lang="sv-SE" dirty="0"/>
              <a:t>Tipsa om att inte ha puck som ska användas i fickan då den blir för varm. </a:t>
            </a:r>
          </a:p>
        </p:txBody>
      </p:sp>
      <p:sp>
        <p:nvSpPr>
          <p:cNvPr id="4" name="Platshållare för bildnummer 3"/>
          <p:cNvSpPr>
            <a:spLocks noGrp="1"/>
          </p:cNvSpPr>
          <p:nvPr>
            <p:ph type="sldNum" sz="quarter" idx="5"/>
          </p:nvPr>
        </p:nvSpPr>
        <p:spPr/>
        <p:txBody>
          <a:bodyPr/>
          <a:lstStyle/>
          <a:p>
            <a:fld id="{D62AB58D-38E0-4860-BD5E-09FDA2B77F77}" type="slidenum">
              <a:rPr lang="sv-SE" smtClean="0"/>
              <a:t>16</a:t>
            </a:fld>
            <a:endParaRPr lang="sv-SE"/>
          </a:p>
        </p:txBody>
      </p:sp>
    </p:spTree>
    <p:extLst>
      <p:ext uri="{BB962C8B-B14F-4D97-AF65-F5344CB8AC3E}">
        <p14:creationId xmlns:p14="http://schemas.microsoft.com/office/powerpoint/2010/main" val="3318131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Gå igenom de 5 situationerna, peka på dropprutorna bakom mål och påminn om att motståndarna ska röra sig bort – mot sitt eget mål.</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17</a:t>
            </a:fld>
            <a:endParaRPr lang="sv-SE"/>
          </a:p>
        </p:txBody>
      </p:sp>
    </p:spTree>
    <p:extLst>
      <p:ext uri="{BB962C8B-B14F-4D97-AF65-F5344CB8AC3E}">
        <p14:creationId xmlns:p14="http://schemas.microsoft.com/office/powerpoint/2010/main" val="1637962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chemeClr val="tx1"/>
                </a:solidFill>
              </a:rPr>
              <a:t>Oavsett ålder så är ishockey en idrott där fysisk kontakt kommer att uppstå. Som matchledare har du en viktig funktion i att uppmuntra ett säkert spel och lära ut ett säkert närkampsspel. </a:t>
            </a:r>
          </a:p>
          <a:p>
            <a:r>
              <a:rPr lang="sv-SE" dirty="0">
                <a:solidFill>
                  <a:schemeClr val="tx1"/>
                </a:solidFill>
              </a:rPr>
              <a:t>I denna ålderskategorin har en spelare möjligheten att använda sin klubba för att spela pucken och erövra puckinnehav.</a:t>
            </a:r>
          </a:p>
          <a:p>
            <a:endParaRPr lang="sv-SE" dirty="0">
              <a:solidFill>
                <a:schemeClr val="tx1"/>
              </a:solidFill>
            </a:endParaRPr>
          </a:p>
          <a:p>
            <a:r>
              <a:rPr lang="sv-SE" dirty="0">
                <a:solidFill>
                  <a:schemeClr val="tx1"/>
                </a:solidFill>
              </a:rPr>
              <a:t>Hur kan vi samarbeta med ledarna i lagen kring denna regel?</a:t>
            </a:r>
          </a:p>
        </p:txBody>
      </p:sp>
      <p:sp>
        <p:nvSpPr>
          <p:cNvPr id="4" name="Platshållare för bildnummer 3"/>
          <p:cNvSpPr>
            <a:spLocks noGrp="1"/>
          </p:cNvSpPr>
          <p:nvPr>
            <p:ph type="sldNum" sz="quarter" idx="5"/>
          </p:nvPr>
        </p:nvSpPr>
        <p:spPr/>
        <p:txBody>
          <a:bodyPr/>
          <a:lstStyle/>
          <a:p>
            <a:fld id="{D62AB58D-38E0-4860-BD5E-09FDA2B77F77}" type="slidenum">
              <a:rPr lang="sv-SE" smtClean="0"/>
              <a:t>18</a:t>
            </a:fld>
            <a:endParaRPr lang="sv-SE"/>
          </a:p>
        </p:txBody>
      </p:sp>
    </p:spTree>
    <p:extLst>
      <p:ext uri="{BB962C8B-B14F-4D97-AF65-F5344CB8AC3E}">
        <p14:creationId xmlns:p14="http://schemas.microsoft.com/office/powerpoint/2010/main" val="2550148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chemeClr val="tx1"/>
                </a:solidFill>
              </a:rPr>
              <a:t>7 olika situationer stegas fram. </a:t>
            </a:r>
          </a:p>
          <a:p>
            <a:endParaRPr lang="sv-SE" dirty="0">
              <a:solidFill>
                <a:schemeClr val="tx1"/>
              </a:solidFill>
            </a:endParaRPr>
          </a:p>
          <a:p>
            <a:r>
              <a:rPr lang="sv-SE" dirty="0">
                <a:solidFill>
                  <a:schemeClr val="tx1"/>
                </a:solidFill>
              </a:rPr>
              <a:t>Beskrivning av händelse och till höger koppling till ordinarie regelbok för kännedom.</a:t>
            </a:r>
          </a:p>
          <a:p>
            <a:endParaRPr lang="sv-SE" dirty="0">
              <a:solidFill>
                <a:schemeClr val="tx1"/>
              </a:solidFill>
            </a:endParaRPr>
          </a:p>
          <a:p>
            <a:r>
              <a:rPr lang="sv-SE" dirty="0">
                <a:solidFill>
                  <a:schemeClr val="tx1"/>
                </a:solidFill>
              </a:rPr>
              <a:t>För U12 gäller ishockeyns normala regler för tacklingar.</a:t>
            </a:r>
          </a:p>
          <a:p>
            <a:endParaRPr lang="sv-S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solidFill>
              </a:rPr>
              <a:t>Lägg gott om tid på denna bild, gärna upp mot 10 minuter.</a:t>
            </a:r>
          </a:p>
          <a:p>
            <a:endParaRPr lang="sv-SE" dirty="0">
              <a:solidFill>
                <a:schemeClr val="tx1"/>
              </a:solidFill>
            </a:endParaRPr>
          </a:p>
        </p:txBody>
      </p:sp>
      <p:sp>
        <p:nvSpPr>
          <p:cNvPr id="4" name="Platshållare för bildnummer 3"/>
          <p:cNvSpPr>
            <a:spLocks noGrp="1"/>
          </p:cNvSpPr>
          <p:nvPr>
            <p:ph type="sldNum" sz="quarter" idx="5"/>
          </p:nvPr>
        </p:nvSpPr>
        <p:spPr/>
        <p:txBody>
          <a:bodyPr/>
          <a:lstStyle/>
          <a:p>
            <a:fld id="{D62AB58D-38E0-4860-BD5E-09FDA2B77F77}" type="slidenum">
              <a:rPr lang="sv-SE" smtClean="0"/>
              <a:t>19</a:t>
            </a:fld>
            <a:endParaRPr lang="sv-SE"/>
          </a:p>
        </p:txBody>
      </p:sp>
    </p:spTree>
    <p:extLst>
      <p:ext uri="{BB962C8B-B14F-4D97-AF65-F5344CB8AC3E}">
        <p14:creationId xmlns:p14="http://schemas.microsoft.com/office/powerpoint/2010/main" val="2648808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en spelare säger något dumt är det också fel. Ge något exempel på vad som är olämpligt språkbruk.</a:t>
            </a:r>
          </a:p>
        </p:txBody>
      </p:sp>
      <p:sp>
        <p:nvSpPr>
          <p:cNvPr id="4" name="Platshållare för bildnummer 3"/>
          <p:cNvSpPr>
            <a:spLocks noGrp="1"/>
          </p:cNvSpPr>
          <p:nvPr>
            <p:ph type="sldNum" sz="quarter" idx="5"/>
          </p:nvPr>
        </p:nvSpPr>
        <p:spPr/>
        <p:txBody>
          <a:bodyPr/>
          <a:lstStyle/>
          <a:p>
            <a:fld id="{D62AB58D-38E0-4860-BD5E-09FDA2B77F77}" type="slidenum">
              <a:rPr lang="sv-SE" smtClean="0"/>
              <a:t>20</a:t>
            </a:fld>
            <a:endParaRPr lang="sv-SE"/>
          </a:p>
        </p:txBody>
      </p:sp>
    </p:spTree>
    <p:extLst>
      <p:ext uri="{BB962C8B-B14F-4D97-AF65-F5344CB8AC3E}">
        <p14:creationId xmlns:p14="http://schemas.microsoft.com/office/powerpoint/2010/main" val="364669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Beskriv hur domaren/matchledaren skal hantera situationen vid fel. </a:t>
            </a:r>
          </a:p>
          <a:p>
            <a:endParaRPr lang="sv-SE" dirty="0"/>
          </a:p>
          <a:p>
            <a:r>
              <a:rPr lang="sv-SE" dirty="0"/>
              <a:t>Kan ni tecknet för förseelsen så visa gärna det när ni blåst av.</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Även om denna kurs inte gäller för att döma U12 så nämn skillnaden så att de inte tror att andra domare gör fel.</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21</a:t>
            </a:fld>
            <a:endParaRPr lang="sv-SE"/>
          </a:p>
        </p:txBody>
      </p:sp>
    </p:spTree>
    <p:extLst>
      <p:ext uri="{BB962C8B-B14F-4D97-AF65-F5344CB8AC3E}">
        <p14:creationId xmlns:p14="http://schemas.microsoft.com/office/powerpoint/2010/main" val="421997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Beskriv hur en jaktstraff genomförs. Visa var övriga spelare ska stå. Övriga spelare på planen startar också på signalen domaren ger för jaktstraffen. </a:t>
            </a:r>
          </a:p>
          <a:p>
            <a:endParaRPr lang="sv-SE" dirty="0"/>
          </a:p>
          <a:p>
            <a:r>
              <a:rPr lang="sv-SE" dirty="0"/>
              <a:t>Jaktstraff läggs normalt på den rullande tiden, men om tutan för byte låter så lägg straffen först innan spelaren byter.</a:t>
            </a:r>
          </a:p>
        </p:txBody>
      </p:sp>
      <p:sp>
        <p:nvSpPr>
          <p:cNvPr id="4" name="Platshållare för bildnummer 3"/>
          <p:cNvSpPr>
            <a:spLocks noGrp="1"/>
          </p:cNvSpPr>
          <p:nvPr>
            <p:ph type="sldNum" sz="quarter" idx="5"/>
          </p:nvPr>
        </p:nvSpPr>
        <p:spPr/>
        <p:txBody>
          <a:bodyPr/>
          <a:lstStyle/>
          <a:p>
            <a:fld id="{D62AB58D-38E0-4860-BD5E-09FDA2B77F77}" type="slidenum">
              <a:rPr lang="sv-SE" smtClean="0"/>
              <a:t>22</a:t>
            </a:fld>
            <a:endParaRPr lang="sv-SE"/>
          </a:p>
        </p:txBody>
      </p:sp>
    </p:spTree>
    <p:extLst>
      <p:ext uri="{BB962C8B-B14F-4D97-AF65-F5344CB8AC3E}">
        <p14:creationId xmlns:p14="http://schemas.microsoft.com/office/powerpoint/2010/main" val="4080958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Mål är det viktigaste – stå nära målet som domare, vi återkommer till det senare.</a:t>
            </a:r>
          </a:p>
        </p:txBody>
      </p:sp>
      <p:sp>
        <p:nvSpPr>
          <p:cNvPr id="4" name="Platshållare för bildnummer 3"/>
          <p:cNvSpPr>
            <a:spLocks noGrp="1"/>
          </p:cNvSpPr>
          <p:nvPr>
            <p:ph type="sldNum" sz="quarter" idx="5"/>
          </p:nvPr>
        </p:nvSpPr>
        <p:spPr/>
        <p:txBody>
          <a:bodyPr/>
          <a:lstStyle/>
          <a:p>
            <a:fld id="{D62AB58D-38E0-4860-BD5E-09FDA2B77F77}" type="slidenum">
              <a:rPr lang="sv-SE" smtClean="0"/>
              <a:t>23</a:t>
            </a:fld>
            <a:endParaRPr lang="sv-SE"/>
          </a:p>
        </p:txBody>
      </p:sp>
    </p:spTree>
    <p:extLst>
      <p:ext uri="{BB962C8B-B14F-4D97-AF65-F5344CB8AC3E}">
        <p14:creationId xmlns:p14="http://schemas.microsoft.com/office/powerpoint/2010/main" val="14472971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
            </a:r>
          </a:p>
          <a:p>
            <a:endParaRPr lang="sv-SE" dirty="0"/>
          </a:p>
          <a:p>
            <a:r>
              <a:rPr lang="sv-SE" dirty="0"/>
              <a:t>Kurstid hittills max 105 minuter (inklusive 10 minuter paus)</a:t>
            </a:r>
          </a:p>
          <a:p>
            <a:endParaRPr lang="sv-SE" dirty="0"/>
          </a:p>
        </p:txBody>
      </p:sp>
      <p:sp>
        <p:nvSpPr>
          <p:cNvPr id="4" name="Platshållare för bildnummer 3"/>
          <p:cNvSpPr>
            <a:spLocks noGrp="1"/>
          </p:cNvSpPr>
          <p:nvPr>
            <p:ph type="sldNum" sz="quarter" idx="5"/>
          </p:nvPr>
        </p:nvSpPr>
        <p:spPr/>
        <p:txBody>
          <a:bodyPr/>
          <a:lstStyle/>
          <a:p>
            <a:fld id="{D62AB58D-38E0-4860-BD5E-09FDA2B77F77}" type="slidenum">
              <a:rPr lang="sv-SE" smtClean="0"/>
              <a:t>24</a:t>
            </a:fld>
            <a:endParaRPr lang="sv-SE"/>
          </a:p>
        </p:txBody>
      </p:sp>
    </p:spTree>
    <p:extLst>
      <p:ext uri="{BB962C8B-B14F-4D97-AF65-F5344CB8AC3E}">
        <p14:creationId xmlns:p14="http://schemas.microsoft.com/office/powerpoint/2010/main" val="2248991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bra rörelsemönster underlättar för att göra rätt som domare och skapar goda vanor inför att döma på helplan. </a:t>
            </a:r>
          </a:p>
          <a:p>
            <a:endParaRPr lang="sv-SE" dirty="0"/>
          </a:p>
          <a:p>
            <a:r>
              <a:rPr lang="sv-SE" dirty="0"/>
              <a:t>Peka/visa placering enligt gul/orange pil.</a:t>
            </a:r>
          </a:p>
          <a:p>
            <a:r>
              <a:rPr lang="sv-SE" dirty="0"/>
              <a:t>Prata om :</a:t>
            </a:r>
          </a:p>
          <a:p>
            <a:pPr marL="171450" indent="-171450">
              <a:buFontTx/>
              <a:buChar char="-"/>
            </a:pPr>
            <a:r>
              <a:rPr lang="sv-SE" dirty="0"/>
              <a:t>Aktiv åkning</a:t>
            </a:r>
          </a:p>
          <a:p>
            <a:pPr marL="171450" indent="-171450">
              <a:buFontTx/>
              <a:buChar char="-"/>
            </a:pPr>
            <a:r>
              <a:rPr lang="sv-SE" dirty="0"/>
              <a:t>Inga händer i fickorna</a:t>
            </a:r>
          </a:p>
          <a:p>
            <a:pPr marL="171450" indent="-171450">
              <a:buFontTx/>
              <a:buChar char="-"/>
            </a:pPr>
            <a:r>
              <a:rPr lang="sv-SE" dirty="0"/>
              <a:t>Korsa inte planen rakt över mitten vid spel</a:t>
            </a:r>
          </a:p>
          <a:p>
            <a:pPr marL="171450" indent="-171450">
              <a:buFontTx/>
              <a:buChar char="-"/>
            </a:pPr>
            <a:r>
              <a:rPr lang="sv-SE" dirty="0"/>
              <a:t>Viktigt att vara nära målet så att du tydligt ser om det blir mål</a:t>
            </a:r>
          </a:p>
          <a:p>
            <a:pPr marL="0" indent="0">
              <a:buFontTx/>
              <a:buNone/>
            </a:pPr>
            <a:endParaRPr lang="sv-SE" dirty="0"/>
          </a:p>
          <a:p>
            <a:pPr marL="0" indent="0">
              <a:buFontTx/>
              <a:buNone/>
            </a:pPr>
            <a:r>
              <a:rPr lang="sv-SE" dirty="0"/>
              <a:t>Fråga vad som är viktigast, var är det då lämpligt att man oftast står. Prata om att placering och aktiv åkning bra här skapar goda vanor inför att döma på helplan.</a:t>
            </a:r>
          </a:p>
        </p:txBody>
      </p:sp>
      <p:sp>
        <p:nvSpPr>
          <p:cNvPr id="4" name="Platshållare för bildnummer 3"/>
          <p:cNvSpPr>
            <a:spLocks noGrp="1"/>
          </p:cNvSpPr>
          <p:nvPr>
            <p:ph type="sldNum" sz="quarter" idx="5"/>
          </p:nvPr>
        </p:nvSpPr>
        <p:spPr/>
        <p:txBody>
          <a:bodyPr/>
          <a:lstStyle/>
          <a:p>
            <a:fld id="{D62AB58D-38E0-4860-BD5E-09FDA2B77F77}" type="slidenum">
              <a:rPr lang="sv-SE" smtClean="0"/>
              <a:t>25</a:t>
            </a:fld>
            <a:endParaRPr lang="sv-SE"/>
          </a:p>
        </p:txBody>
      </p:sp>
    </p:spTree>
    <p:extLst>
      <p:ext uri="{BB962C8B-B14F-4D97-AF65-F5344CB8AC3E}">
        <p14:creationId xmlns:p14="http://schemas.microsoft.com/office/powerpoint/2010/main" val="2468801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8F36F80-B8FD-4936-94F1-0C3F110098A7}" type="slidenum">
              <a:rPr lang="sv-SE" smtClean="0"/>
              <a:t>26</a:t>
            </a:fld>
            <a:endParaRPr lang="sv-SE"/>
          </a:p>
        </p:txBody>
      </p:sp>
    </p:spTree>
    <p:extLst>
      <p:ext uri="{BB962C8B-B14F-4D97-AF65-F5344CB8AC3E}">
        <p14:creationId xmlns:p14="http://schemas.microsoft.com/office/powerpoint/2010/main" val="1338469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CDE523-1DFF-4F3F-B389-16853760413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426F36A-656D-4E36-9C6A-B1D54E49B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59BDA62-4FD7-4D75-8BB2-0A01D1333D1A}"/>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C4612F46-0BC5-4137-946F-FACFA093889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19B533A-1DD3-42B4-833D-6F5E3C2644DC}"/>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413068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FAB746-1D08-40BC-9070-BC4C7CAEF4F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8D9ED95-B82E-484F-AB67-EB53CF99F06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C502C3B-D925-4F58-B2B2-C837C7D497C2}"/>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31A105AC-C7B5-4641-A359-17D7BD7ED09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CC9678-0D66-437B-8D1E-30C573C8522E}"/>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2458436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F71125-0A11-4193-95B1-1A5E65ACC0D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1BF11B6-CC64-42F4-A9D5-CCAF1D2C30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D4AF7D9-AEF2-449F-9894-01969DC85951}"/>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1D56B6A8-DD9E-48CB-8B70-8D3FF1EA33E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C373C01-D921-4349-A83A-31FBA936A971}"/>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3651143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5D5651-DBDD-4CC3-978D-6E65EA6F36A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90C18F0-D8C2-45A4-A0EE-A72777B3694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0A8CEFF-E0F7-48F5-A158-26317C504E4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C3E186D-F0A0-48FB-83AB-B9296B7D0968}"/>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6" name="Platshållare för sidfot 5">
            <a:extLst>
              <a:ext uri="{FF2B5EF4-FFF2-40B4-BE49-F238E27FC236}">
                <a16:creationId xmlns:a16="http://schemas.microsoft.com/office/drawing/2014/main" id="{4C7F3FB9-DB0F-492B-AC27-C7388DC20F5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EAF502F-F8D1-4A8F-A896-BA10D312F9A6}"/>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58597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8A3B36-EA1B-4BC2-8DA1-93CD37877D1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6239DB5-A11E-440E-87E7-10E484EC58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BF64A46-8C44-4C1C-A266-CEFF3642EBD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355A237-038D-458D-B5AB-1FF4715BA0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C5EF690-8FA1-4993-B7E8-7F6F71786EB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B8F548F-76F5-4CB9-961E-E0BC08DAB3C3}"/>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8" name="Platshållare för sidfot 7">
            <a:extLst>
              <a:ext uri="{FF2B5EF4-FFF2-40B4-BE49-F238E27FC236}">
                <a16:creationId xmlns:a16="http://schemas.microsoft.com/office/drawing/2014/main" id="{3A263A6E-05B9-4240-AADD-A37C327173D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0BAB874-638A-4956-92C2-7737A4BE9CCB}"/>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1021567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A621CD-5DAF-4F82-AD06-15C5D07F747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EABBFEB-2C52-4B0D-BEB7-3F49AD08152D}"/>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4" name="Platshållare för sidfot 3">
            <a:extLst>
              <a:ext uri="{FF2B5EF4-FFF2-40B4-BE49-F238E27FC236}">
                <a16:creationId xmlns:a16="http://schemas.microsoft.com/office/drawing/2014/main" id="{6AC09ACF-1CBC-4BB2-B3CD-872F2D9388F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D6031FE-13D4-4926-AA9E-0FC02E6943A7}"/>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377381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3FD2458-78F3-4F2C-B044-DEE3F6553AF6}"/>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3" name="Platshållare för sidfot 2">
            <a:extLst>
              <a:ext uri="{FF2B5EF4-FFF2-40B4-BE49-F238E27FC236}">
                <a16:creationId xmlns:a16="http://schemas.microsoft.com/office/drawing/2014/main" id="{5A6027DA-9974-444B-830D-6135352AA74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596C672-1663-4172-B33D-24F9FCB34474}"/>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2544115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3D1B0C-3E61-4B9E-9330-D032BE99504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77D519A-57AD-43A1-8676-CE5EAF1DFA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8AC2207-1441-4086-9A63-622E87D938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4504D29-557C-401D-80B7-0CF44B79631E}"/>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6" name="Platshållare för sidfot 5">
            <a:extLst>
              <a:ext uri="{FF2B5EF4-FFF2-40B4-BE49-F238E27FC236}">
                <a16:creationId xmlns:a16="http://schemas.microsoft.com/office/drawing/2014/main" id="{FAE21707-3B3E-48A5-AE68-0AC29F2D61A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694901A-6B43-445F-9867-9509C1E63D7F}"/>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2170383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0FAE2D-616E-44CB-A682-D0B6D4D0665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9A52D156-9408-4816-B828-247D115BD5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26EA20C-7878-4AEF-A21A-AF5CC0A7B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817277B-C4BA-4CA4-8899-C8B293EE5BFF}"/>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6" name="Platshållare för sidfot 5">
            <a:extLst>
              <a:ext uri="{FF2B5EF4-FFF2-40B4-BE49-F238E27FC236}">
                <a16:creationId xmlns:a16="http://schemas.microsoft.com/office/drawing/2014/main" id="{BCEE6338-37ED-418C-9BCF-0913933FD08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F9AFBF9-8E57-40DC-AFED-3A872C703C44}"/>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1978336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3527ED-1527-48CF-B2FB-A3E60CA79AC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2C26D2B-712A-4CB4-8AE3-F0F4F817954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2B5E735-D9EB-4B7B-A10E-FF6D96D14385}"/>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52B7B527-D9A6-414A-A534-819AEE81B7F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72C941-CDA5-4DB9-A6F3-25F8520407B8}"/>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731737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63F5818-DB73-4CAF-9AE2-EA78C79BB35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14E0CD1-C1B5-463D-8494-8A56588D69B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09E55F4-0326-4D41-A94B-56F945509F00}"/>
              </a:ext>
            </a:extLst>
          </p:cNvPr>
          <p:cNvSpPr>
            <a:spLocks noGrp="1"/>
          </p:cNvSpPr>
          <p:nvPr>
            <p:ph type="dt" sz="half" idx="10"/>
          </p:nvPr>
        </p:nvSpPr>
        <p:spPr/>
        <p:txBody>
          <a:body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5FAD1189-64A9-4305-B235-EB1C30BCE6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933CCD-D34C-47D3-90D6-94F6B62097C2}"/>
              </a:ext>
            </a:extLst>
          </p:cNvPr>
          <p:cNvSpPr>
            <a:spLocks noGrp="1"/>
          </p:cNvSpPr>
          <p:nvPr>
            <p:ph type="sldNum" sz="quarter" idx="12"/>
          </p:nvPr>
        </p:nvSpPr>
        <p:spPr/>
        <p:txBody>
          <a:bodyPr/>
          <a:lstStyle/>
          <a:p>
            <a:fld id="{C30EB2F9-1A97-4613-B282-1556AA9D182D}" type="slidenum">
              <a:rPr lang="sv-SE" smtClean="0"/>
              <a:t>‹#›</a:t>
            </a:fld>
            <a:endParaRPr lang="sv-SE"/>
          </a:p>
        </p:txBody>
      </p:sp>
    </p:spTree>
    <p:extLst>
      <p:ext uri="{BB962C8B-B14F-4D97-AF65-F5344CB8AC3E}">
        <p14:creationId xmlns:p14="http://schemas.microsoft.com/office/powerpoint/2010/main" val="1221948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Bildobjekt 7" descr="En bild som visar blå, man, boll, kvinna&#10;&#10;Automatiskt genererad beskrivning">
            <a:extLst>
              <a:ext uri="{FF2B5EF4-FFF2-40B4-BE49-F238E27FC236}">
                <a16:creationId xmlns:a16="http://schemas.microsoft.com/office/drawing/2014/main" id="{7B7EA0AD-BF03-40C3-AEFB-C334E6F3EE4B}"/>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Platshållare för rubrik 1">
            <a:extLst>
              <a:ext uri="{FF2B5EF4-FFF2-40B4-BE49-F238E27FC236}">
                <a16:creationId xmlns:a16="http://schemas.microsoft.com/office/drawing/2014/main" id="{9DFBB134-1CD0-495D-B566-443DE70B3C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C4FE52A-2CD9-4470-9D51-AAF25516A0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4CAABCB-591D-41D5-B1FE-C5CE7EAF08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9F18E-1012-4CCB-8961-FA0D9C2B70CA}" type="datetimeFigureOut">
              <a:rPr lang="sv-SE" smtClean="0"/>
              <a:t>2021-09-05</a:t>
            </a:fld>
            <a:endParaRPr lang="sv-SE"/>
          </a:p>
        </p:txBody>
      </p:sp>
      <p:sp>
        <p:nvSpPr>
          <p:cNvPr id="5" name="Platshållare för sidfot 4">
            <a:extLst>
              <a:ext uri="{FF2B5EF4-FFF2-40B4-BE49-F238E27FC236}">
                <a16:creationId xmlns:a16="http://schemas.microsoft.com/office/drawing/2014/main" id="{4846C417-9C52-43A7-B8A2-B7A7796D9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EED61C7C-475A-43CD-811A-41FA59ABE7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EB2F9-1A97-4613-B282-1556AA9D182D}" type="slidenum">
              <a:rPr lang="sv-SE" smtClean="0"/>
              <a:t>‹#›</a:t>
            </a:fld>
            <a:endParaRPr lang="sv-SE"/>
          </a:p>
        </p:txBody>
      </p:sp>
      <p:sp>
        <p:nvSpPr>
          <p:cNvPr id="9" name="Rubrik 1">
            <a:extLst>
              <a:ext uri="{FF2B5EF4-FFF2-40B4-BE49-F238E27FC236}">
                <a16:creationId xmlns:a16="http://schemas.microsoft.com/office/drawing/2014/main" id="{9F5CAD83-F14E-46CF-A888-0F6B0B7B4BE4}"/>
              </a:ext>
            </a:extLst>
          </p:cNvPr>
          <p:cNvSpPr txBox="1">
            <a:spLocks/>
          </p:cNvSpPr>
          <p:nvPr userDrawn="1"/>
        </p:nvSpPr>
        <p:spPr>
          <a:xfrm>
            <a:off x="2006926" y="141502"/>
            <a:ext cx="7492182" cy="566215"/>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5400" b="1" dirty="0">
                <a:solidFill>
                  <a:srgbClr val="FDDB0F"/>
                </a:solidFill>
                <a:latin typeface="Calibri" panose="020F0502020204030204" pitchFamily="34" charset="0"/>
              </a:rPr>
              <a:t>Matchledarutbildning 2021/2022</a:t>
            </a:r>
          </a:p>
        </p:txBody>
      </p:sp>
    </p:spTree>
    <p:extLst>
      <p:ext uri="{BB962C8B-B14F-4D97-AF65-F5344CB8AC3E}">
        <p14:creationId xmlns:p14="http://schemas.microsoft.com/office/powerpoint/2010/main" val="2591243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9747C0-9A4E-4E97-991E-8CBC3A964F5D}"/>
              </a:ext>
            </a:extLst>
          </p:cNvPr>
          <p:cNvSpPr>
            <a:spLocks noGrp="1"/>
          </p:cNvSpPr>
          <p:nvPr>
            <p:ph type="ctrTitle"/>
          </p:nvPr>
        </p:nvSpPr>
        <p:spPr>
          <a:xfrm>
            <a:off x="643468" y="5194816"/>
            <a:ext cx="5068710" cy="810874"/>
          </a:xfrm>
        </p:spPr>
        <p:txBody>
          <a:bodyPr anchor="t">
            <a:normAutofit/>
          </a:bodyPr>
          <a:lstStyle/>
          <a:p>
            <a:pPr algn="l"/>
            <a:r>
              <a:rPr lang="sv-SE" sz="2400" b="1" dirty="0">
                <a:solidFill>
                  <a:schemeClr val="bg1"/>
                </a:solidFill>
                <a:latin typeface="Verdana" panose="020B0604030504040204" pitchFamily="34" charset="0"/>
                <a:ea typeface="Verdana" panose="020B0604030504040204" pitchFamily="34" charset="0"/>
              </a:rPr>
              <a:t>MATCHLEDARUTBILDNING </a:t>
            </a:r>
          </a:p>
        </p:txBody>
      </p:sp>
      <p:pic>
        <p:nvPicPr>
          <p:cNvPr id="4" name="Bildobjekt 3" descr="En bild som visar person, skidåkning, utomhus, snö&#10;&#10;Automatiskt genererad beskrivning">
            <a:extLst>
              <a:ext uri="{FF2B5EF4-FFF2-40B4-BE49-F238E27FC236}">
                <a16:creationId xmlns:a16="http://schemas.microsoft.com/office/drawing/2014/main" id="{63A1DF2C-0180-42E8-B57D-7B3FBB8669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53406" y="475564"/>
            <a:ext cx="6238594" cy="6382466"/>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867220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2616101"/>
          </a:xfrm>
          <a:prstGeom prst="rect">
            <a:avLst/>
          </a:prstGeom>
          <a:noFill/>
        </p:spPr>
        <p:txBody>
          <a:bodyPr wrap="square" rtlCol="0">
            <a:spAutoFit/>
          </a:bodyPr>
          <a:lstStyle/>
          <a:p>
            <a:r>
              <a:rPr lang="sv-SE" sz="3200" b="1" dirty="0">
                <a:solidFill>
                  <a:srgbClr val="FDE031"/>
                </a:solidFill>
              </a:rPr>
              <a:t>Välkommen till årets matchledarutbildning!</a:t>
            </a:r>
          </a:p>
          <a:p>
            <a:endParaRPr lang="sv-SE" sz="3200" dirty="0">
              <a:solidFill>
                <a:srgbClr val="FDE031"/>
              </a:solidFill>
            </a:endParaRPr>
          </a:p>
          <a:p>
            <a:r>
              <a:rPr lang="sv-SE" sz="2000" dirty="0">
                <a:solidFill>
                  <a:srgbClr val="FDE031"/>
                </a:solidFill>
              </a:rPr>
              <a:t>Som domare kommer du aldrig att sluta utvecklas. Oavsett din nivå kommer du att kunna utmanas och stimuleras i varje match. Denna kursdel är till för att förbereda dig på att döma matcher på små planer, ishockey i litet format.</a:t>
            </a:r>
          </a:p>
          <a:p>
            <a:endParaRPr lang="sv-SE" sz="2000" dirty="0">
              <a:solidFill>
                <a:srgbClr val="FDE031"/>
              </a:solidFill>
            </a:endParaRPr>
          </a:p>
          <a:p>
            <a:r>
              <a:rPr lang="sv-SE" sz="2000" dirty="0">
                <a:solidFill>
                  <a:srgbClr val="FDE031"/>
                </a:solidFill>
              </a:rPr>
              <a:t>Vi på Svenska Ishockeyförbundet är mycket glada och stolta över att du vill göra denna resa med oss!</a:t>
            </a:r>
          </a:p>
        </p:txBody>
      </p:sp>
    </p:spTree>
    <p:extLst>
      <p:ext uri="{BB962C8B-B14F-4D97-AF65-F5344CB8AC3E}">
        <p14:creationId xmlns:p14="http://schemas.microsoft.com/office/powerpoint/2010/main" val="1986671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4062651"/>
          </a:xfrm>
          <a:prstGeom prst="rect">
            <a:avLst/>
          </a:prstGeom>
          <a:noFill/>
        </p:spPr>
        <p:txBody>
          <a:bodyPr wrap="square" rtlCol="0">
            <a:spAutoFit/>
          </a:bodyPr>
          <a:lstStyle/>
          <a:p>
            <a:r>
              <a:rPr lang="sv-SE" sz="2800" b="1" dirty="0">
                <a:solidFill>
                  <a:srgbClr val="FDE031"/>
                </a:solidFill>
              </a:rPr>
              <a:t>UTAN DOMARE – INGA MATCHER!</a:t>
            </a:r>
          </a:p>
          <a:p>
            <a:endParaRPr lang="sv-SE" sz="3200" dirty="0">
              <a:solidFill>
                <a:srgbClr val="FDE031"/>
              </a:solidFill>
            </a:endParaRPr>
          </a:p>
          <a:p>
            <a:pPr>
              <a:spcBef>
                <a:spcPct val="0"/>
              </a:spcBef>
              <a:spcAft>
                <a:spcPts val="1800"/>
              </a:spcAft>
            </a:pPr>
            <a:r>
              <a:rPr lang="sv-SE" altLang="sv-SE" sz="2400" dirty="0">
                <a:solidFill>
                  <a:srgbClr val="FDE031"/>
                </a:solidFill>
              </a:rPr>
              <a:t>För att en ishockeymatch skall kunna genomföras så är det ett måste att det finns domare på isen. </a:t>
            </a:r>
          </a:p>
          <a:p>
            <a:pPr>
              <a:spcBef>
                <a:spcPct val="0"/>
              </a:spcBef>
              <a:spcAft>
                <a:spcPts val="1800"/>
              </a:spcAft>
            </a:pPr>
            <a:r>
              <a:rPr lang="sv-SE" altLang="sv-SE" sz="2400" dirty="0">
                <a:solidFill>
                  <a:srgbClr val="FDE031"/>
                </a:solidFill>
              </a:rPr>
              <a:t>Som domare får du möjligheten att vara med och bidra till sportens utveckling och samtidigt som du ger andra möjligheten att genomföra den roligaste sporten i världen. </a:t>
            </a:r>
          </a:p>
          <a:p>
            <a:pPr>
              <a:spcBef>
                <a:spcPct val="0"/>
              </a:spcBef>
              <a:spcAft>
                <a:spcPts val="1800"/>
              </a:spcAft>
            </a:pPr>
            <a:r>
              <a:rPr lang="sv-SE" altLang="sv-SE" sz="2400" dirty="0">
                <a:solidFill>
                  <a:srgbClr val="FDE031"/>
                </a:solidFill>
              </a:rPr>
              <a:t>Ni som föreningsdomare bildar ytterligare ett lag i föreningen, se dina </a:t>
            </a:r>
            <a:r>
              <a:rPr lang="sv-SE" altLang="sv-SE" sz="2400" dirty="0" err="1">
                <a:solidFill>
                  <a:srgbClr val="FDE031"/>
                </a:solidFill>
              </a:rPr>
              <a:t>domarkollegor</a:t>
            </a:r>
            <a:r>
              <a:rPr lang="sv-SE" altLang="sv-SE" sz="2400" dirty="0">
                <a:solidFill>
                  <a:srgbClr val="FDE031"/>
                </a:solidFill>
              </a:rPr>
              <a:t> som lagkamrater.</a:t>
            </a:r>
          </a:p>
        </p:txBody>
      </p:sp>
    </p:spTree>
    <p:extLst>
      <p:ext uri="{BB962C8B-B14F-4D97-AF65-F5344CB8AC3E}">
        <p14:creationId xmlns:p14="http://schemas.microsoft.com/office/powerpoint/2010/main" val="942648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4462760"/>
          </a:xfrm>
          <a:prstGeom prst="rect">
            <a:avLst/>
          </a:prstGeom>
          <a:noFill/>
        </p:spPr>
        <p:txBody>
          <a:bodyPr wrap="square" rtlCol="0">
            <a:spAutoFit/>
          </a:bodyPr>
          <a:lstStyle/>
          <a:p>
            <a:r>
              <a:rPr lang="sv-SE" sz="3200" b="1" dirty="0">
                <a:solidFill>
                  <a:srgbClr val="FDE031"/>
                </a:solidFill>
              </a:rPr>
              <a:t>Varför spelar vi matcher på mindre planer?</a:t>
            </a:r>
          </a:p>
          <a:p>
            <a:pPr marL="457200" indent="-457200">
              <a:buFontTx/>
              <a:buChar char="-"/>
            </a:pPr>
            <a:endParaRPr lang="sv-SE" sz="3200" b="1" dirty="0">
              <a:solidFill>
                <a:srgbClr val="FDE031"/>
              </a:solidFill>
            </a:endParaRPr>
          </a:p>
          <a:p>
            <a:r>
              <a:rPr lang="sv-SE" sz="2000" dirty="0">
                <a:solidFill>
                  <a:srgbClr val="FDE031"/>
                </a:solidFill>
              </a:rPr>
              <a:t>När vi tagit fram de nya spelformerna har vi utgått från barnens perspektiv. Helt enkelt att göra ishockey så roligt och utvecklande som möjligt. Det tror vi att vi lyckas med genom att öka aktivitet, delaktighet och puckkontakt. Genom att spela 3 mot 3 på mindre spelyta får barnen en trovärdig simulering av ”riktig hockey”. Vi skapar problemlösande hockeyspelare som deltar både offensivt och defensivt.</a:t>
            </a:r>
          </a:p>
          <a:p>
            <a:endParaRPr lang="sv-SE" sz="2000" dirty="0">
              <a:solidFill>
                <a:srgbClr val="FDE031"/>
              </a:solidFill>
            </a:endParaRPr>
          </a:p>
          <a:p>
            <a:r>
              <a:rPr lang="sv-SE" sz="2000" dirty="0">
                <a:solidFill>
                  <a:srgbClr val="FDE031"/>
                </a:solidFill>
              </a:rPr>
              <a:t>Matcher i barn och ungdomshockey är ett förlängt lärande från träningsmiljön och bör självklart hänga ihop med hur respektive spelare har uppnått en viss utvecklingsnivå inom olika områden. </a:t>
            </a:r>
          </a:p>
          <a:p>
            <a:endParaRPr lang="sv-SE" sz="2000" dirty="0">
              <a:solidFill>
                <a:srgbClr val="FDE031"/>
              </a:solidFill>
            </a:endParaRPr>
          </a:p>
          <a:p>
            <a:endParaRPr lang="sv-SE" sz="2000" dirty="0">
              <a:solidFill>
                <a:srgbClr val="FDE031"/>
              </a:solidFill>
            </a:endParaRPr>
          </a:p>
          <a:p>
            <a:r>
              <a:rPr lang="sv-SE" sz="2000" dirty="0">
                <a:solidFill>
                  <a:srgbClr val="FDE031"/>
                </a:solidFill>
              </a:rPr>
              <a:t>Matchledaren har en viktig roll i det här arbetet.</a:t>
            </a:r>
          </a:p>
        </p:txBody>
      </p:sp>
    </p:spTree>
    <p:extLst>
      <p:ext uri="{BB962C8B-B14F-4D97-AF65-F5344CB8AC3E}">
        <p14:creationId xmlns:p14="http://schemas.microsoft.com/office/powerpoint/2010/main" val="4221534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601136" y="1640636"/>
            <a:ext cx="6849534" cy="4724370"/>
          </a:xfrm>
          <a:prstGeom prst="rect">
            <a:avLst/>
          </a:prstGeom>
          <a:noFill/>
        </p:spPr>
        <p:txBody>
          <a:bodyPr wrap="square" rtlCol="0">
            <a:spAutoFit/>
          </a:bodyPr>
          <a:lstStyle/>
          <a:p>
            <a:r>
              <a:rPr lang="sv-SE" sz="2800" b="1" dirty="0">
                <a:solidFill>
                  <a:srgbClr val="FDE031"/>
                </a:solidFill>
              </a:rPr>
              <a:t>Plan/sarger/plandelare</a:t>
            </a:r>
          </a:p>
          <a:p>
            <a:r>
              <a:rPr lang="sv-SE" sz="2000" dirty="0">
                <a:solidFill>
                  <a:srgbClr val="FDE031"/>
                </a:solidFill>
              </a:rPr>
              <a:t>TKH, U9, F10: 1/6 Spelyta (15 m x 20 m) – bild 1</a:t>
            </a:r>
          </a:p>
          <a:p>
            <a:r>
              <a:rPr lang="sv-SE" sz="2000" dirty="0">
                <a:solidFill>
                  <a:srgbClr val="FDE031"/>
                </a:solidFill>
              </a:rPr>
              <a:t>U10, U11, F12: 1/4 Spelyta (15 m x 30 m) – bild 2</a:t>
            </a:r>
          </a:p>
          <a:p>
            <a:endParaRPr lang="sv-SE" sz="600" dirty="0">
              <a:solidFill>
                <a:srgbClr val="FDE031"/>
              </a:solidFill>
            </a:endParaRPr>
          </a:p>
          <a:p>
            <a:r>
              <a:rPr lang="sv-SE" dirty="0">
                <a:solidFill>
                  <a:srgbClr val="FDE031"/>
                </a:solidFill>
              </a:rPr>
              <a:t>(U12, F14: 1/3 Spelyta (20 m x 30 m) – bild 3)</a:t>
            </a:r>
          </a:p>
          <a:p>
            <a:endParaRPr lang="sv-SE" sz="2000" dirty="0">
              <a:solidFill>
                <a:srgbClr val="FDE031"/>
              </a:solidFill>
            </a:endParaRPr>
          </a:p>
          <a:p>
            <a:endParaRPr lang="sv-SE" sz="2000" b="1" dirty="0">
              <a:solidFill>
                <a:srgbClr val="FDE031"/>
              </a:solidFill>
            </a:endParaRPr>
          </a:p>
          <a:p>
            <a:r>
              <a:rPr lang="sv-SE" sz="2400" b="1" dirty="0">
                <a:solidFill>
                  <a:srgbClr val="FDE031"/>
                </a:solidFill>
              </a:rPr>
              <a:t>Barnen</a:t>
            </a:r>
          </a:p>
          <a:p>
            <a:r>
              <a:rPr lang="sv-SE" sz="2000" dirty="0">
                <a:solidFill>
                  <a:srgbClr val="FDE031"/>
                </a:solidFill>
              </a:rPr>
              <a:t>Från TKH och upp till och med U12 spelar alla 3 mot 3. Se till att ett bra antal avbytare finns tillgängliga för varje lag. 3–6 avbytare per lag brukar vara lämpligt.</a:t>
            </a:r>
          </a:p>
          <a:p>
            <a:endParaRPr lang="sv-SE" sz="2000" dirty="0">
              <a:solidFill>
                <a:srgbClr val="FDE031"/>
              </a:solidFill>
            </a:endParaRPr>
          </a:p>
          <a:p>
            <a:r>
              <a:rPr lang="sv-SE" sz="2400" b="1" dirty="0">
                <a:solidFill>
                  <a:srgbClr val="FDE031"/>
                </a:solidFill>
              </a:rPr>
              <a:t>Skyddsnät</a:t>
            </a:r>
          </a:p>
          <a:p>
            <a:r>
              <a:rPr lang="sv-SE" sz="2000" dirty="0">
                <a:solidFill>
                  <a:srgbClr val="FDE031"/>
                </a:solidFill>
              </a:rPr>
              <a:t>Vi rekommenderar att föreningen hänger upp skyddsnät bakom målburarna vid spel på tvären.</a:t>
            </a:r>
          </a:p>
        </p:txBody>
      </p:sp>
      <p:pic>
        <p:nvPicPr>
          <p:cNvPr id="5" name="Bildobjekt 4">
            <a:extLst>
              <a:ext uri="{FF2B5EF4-FFF2-40B4-BE49-F238E27FC236}">
                <a16:creationId xmlns:a16="http://schemas.microsoft.com/office/drawing/2014/main" id="{14A33CA9-71BE-43A6-A079-5207719EF22B}"/>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7738639" y="707717"/>
            <a:ext cx="1969806" cy="2206625"/>
          </a:xfrm>
          <a:prstGeom prst="rect">
            <a:avLst/>
          </a:prstGeom>
        </p:spPr>
      </p:pic>
      <p:pic>
        <p:nvPicPr>
          <p:cNvPr id="7" name="Bildobjekt 6">
            <a:extLst>
              <a:ext uri="{FF2B5EF4-FFF2-40B4-BE49-F238E27FC236}">
                <a16:creationId xmlns:a16="http://schemas.microsoft.com/office/drawing/2014/main" id="{D2644CAF-184F-4FD5-BCF2-45CD65CE5772}"/>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10222194" y="2535844"/>
            <a:ext cx="1855782" cy="2092599"/>
          </a:xfrm>
          <a:prstGeom prst="rect">
            <a:avLst/>
          </a:prstGeom>
        </p:spPr>
      </p:pic>
      <p:sp>
        <p:nvSpPr>
          <p:cNvPr id="3" name="textruta 2">
            <a:extLst>
              <a:ext uri="{FF2B5EF4-FFF2-40B4-BE49-F238E27FC236}">
                <a16:creationId xmlns:a16="http://schemas.microsoft.com/office/drawing/2014/main" id="{03168759-4F9A-467A-A795-3AF06841BDB0}"/>
              </a:ext>
            </a:extLst>
          </p:cNvPr>
          <p:cNvSpPr txBox="1"/>
          <p:nvPr/>
        </p:nvSpPr>
        <p:spPr>
          <a:xfrm>
            <a:off x="7227758" y="749469"/>
            <a:ext cx="361245" cy="584775"/>
          </a:xfrm>
          <a:prstGeom prst="rect">
            <a:avLst/>
          </a:prstGeom>
          <a:noFill/>
        </p:spPr>
        <p:txBody>
          <a:bodyPr wrap="square" rtlCol="0">
            <a:spAutoFit/>
          </a:bodyPr>
          <a:lstStyle/>
          <a:p>
            <a:r>
              <a:rPr lang="sv-SE" sz="3200" dirty="0">
                <a:solidFill>
                  <a:srgbClr val="FDE031"/>
                </a:solidFill>
              </a:rPr>
              <a:t>1</a:t>
            </a:r>
            <a:endParaRPr lang="sv-SE" dirty="0">
              <a:solidFill>
                <a:srgbClr val="FDE031"/>
              </a:solidFill>
            </a:endParaRPr>
          </a:p>
        </p:txBody>
      </p:sp>
      <p:sp>
        <p:nvSpPr>
          <p:cNvPr id="9" name="textruta 8">
            <a:extLst>
              <a:ext uri="{FF2B5EF4-FFF2-40B4-BE49-F238E27FC236}">
                <a16:creationId xmlns:a16="http://schemas.microsoft.com/office/drawing/2014/main" id="{C7926BF1-ACBB-4501-B698-50BFE44C06F6}"/>
              </a:ext>
            </a:extLst>
          </p:cNvPr>
          <p:cNvSpPr txBox="1"/>
          <p:nvPr/>
        </p:nvSpPr>
        <p:spPr>
          <a:xfrm>
            <a:off x="9820201" y="2694791"/>
            <a:ext cx="361245" cy="584775"/>
          </a:xfrm>
          <a:prstGeom prst="rect">
            <a:avLst/>
          </a:prstGeom>
          <a:noFill/>
        </p:spPr>
        <p:txBody>
          <a:bodyPr wrap="square" rtlCol="0">
            <a:spAutoFit/>
          </a:bodyPr>
          <a:lstStyle/>
          <a:p>
            <a:r>
              <a:rPr lang="sv-SE" sz="3200" dirty="0">
                <a:solidFill>
                  <a:srgbClr val="FDE031"/>
                </a:solidFill>
              </a:rPr>
              <a:t>2</a:t>
            </a:r>
            <a:endParaRPr lang="sv-SE" dirty="0">
              <a:solidFill>
                <a:srgbClr val="FDE031"/>
              </a:solidFill>
            </a:endParaRPr>
          </a:p>
        </p:txBody>
      </p:sp>
      <p:sp>
        <p:nvSpPr>
          <p:cNvPr id="10" name="textruta 9">
            <a:extLst>
              <a:ext uri="{FF2B5EF4-FFF2-40B4-BE49-F238E27FC236}">
                <a16:creationId xmlns:a16="http://schemas.microsoft.com/office/drawing/2014/main" id="{4793770B-1B6C-4C0A-B928-77E5C5877C68}"/>
              </a:ext>
            </a:extLst>
          </p:cNvPr>
          <p:cNvSpPr txBox="1"/>
          <p:nvPr/>
        </p:nvSpPr>
        <p:spPr>
          <a:xfrm>
            <a:off x="7353732" y="4497173"/>
            <a:ext cx="361245" cy="584775"/>
          </a:xfrm>
          <a:prstGeom prst="rect">
            <a:avLst/>
          </a:prstGeom>
          <a:noFill/>
        </p:spPr>
        <p:txBody>
          <a:bodyPr wrap="square" rtlCol="0">
            <a:spAutoFit/>
          </a:bodyPr>
          <a:lstStyle/>
          <a:p>
            <a:r>
              <a:rPr lang="sv-SE" sz="3200" dirty="0">
                <a:solidFill>
                  <a:srgbClr val="FDE031"/>
                </a:solidFill>
              </a:rPr>
              <a:t>3</a:t>
            </a:r>
            <a:endParaRPr lang="sv-SE" dirty="0">
              <a:solidFill>
                <a:srgbClr val="FDE031"/>
              </a:solidFill>
            </a:endParaRPr>
          </a:p>
        </p:txBody>
      </p:sp>
      <p:pic>
        <p:nvPicPr>
          <p:cNvPr id="12" name="Bildobjekt 11">
            <a:extLst>
              <a:ext uri="{FF2B5EF4-FFF2-40B4-BE49-F238E27FC236}">
                <a16:creationId xmlns:a16="http://schemas.microsoft.com/office/drawing/2014/main" id="{74654D5D-6424-42CD-B936-EDA8CCC11269}"/>
              </a:ext>
            </a:extLst>
          </p:cNvPr>
          <p:cNvPicPr>
            <a:picLocks noChangeAspect="1"/>
          </p:cNvPicPr>
          <p:nvPr/>
        </p:nvPicPr>
        <p:blipFill>
          <a:blip r:embed="rId5"/>
          <a:stretch>
            <a:fillRect/>
          </a:stretch>
        </p:blipFill>
        <p:spPr>
          <a:xfrm>
            <a:off x="7843821" y="4497173"/>
            <a:ext cx="1969806" cy="2217222"/>
          </a:xfrm>
          <a:prstGeom prst="rect">
            <a:avLst/>
          </a:prstGeom>
        </p:spPr>
      </p:pic>
    </p:spTree>
    <p:extLst>
      <p:ext uri="{BB962C8B-B14F-4D97-AF65-F5344CB8AC3E}">
        <p14:creationId xmlns:p14="http://schemas.microsoft.com/office/powerpoint/2010/main" val="345129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5091545" cy="3785652"/>
          </a:xfrm>
          <a:prstGeom prst="rect">
            <a:avLst/>
          </a:prstGeom>
          <a:noFill/>
        </p:spPr>
        <p:txBody>
          <a:bodyPr wrap="square" rtlCol="0">
            <a:spAutoFit/>
          </a:bodyPr>
          <a:lstStyle/>
          <a:p>
            <a:r>
              <a:rPr lang="sv-SE" sz="2400" b="1" dirty="0">
                <a:solidFill>
                  <a:srgbClr val="FDE031"/>
                </a:solidFill>
              </a:rPr>
              <a:t>Praktisk checklista tillsammans med föreningens ledare och övriga matchledare </a:t>
            </a:r>
          </a:p>
          <a:p>
            <a:endParaRPr lang="sv-SE" sz="2400" b="1" dirty="0">
              <a:solidFill>
                <a:srgbClr val="FDE031"/>
              </a:solidFill>
            </a:endParaRPr>
          </a:p>
          <a:p>
            <a:pPr marL="457200" indent="-457200">
              <a:buFont typeface="Arial" panose="020B0604020202020204" pitchFamily="34" charset="0"/>
              <a:buChar char="•"/>
            </a:pPr>
            <a:r>
              <a:rPr lang="sv-SE" sz="2400" dirty="0">
                <a:solidFill>
                  <a:srgbClr val="FDE031"/>
                </a:solidFill>
              </a:rPr>
              <a:t>Tidtagare</a:t>
            </a:r>
          </a:p>
          <a:p>
            <a:pPr marL="457200" indent="-457200">
              <a:buFont typeface="Arial" panose="020B0604020202020204" pitchFamily="34" charset="0"/>
              <a:buChar char="•"/>
            </a:pPr>
            <a:r>
              <a:rPr lang="sv-SE" sz="2400" dirty="0">
                <a:solidFill>
                  <a:srgbClr val="FDE031"/>
                </a:solidFill>
              </a:rPr>
              <a:t>Sarger på rätt plats</a:t>
            </a:r>
          </a:p>
          <a:p>
            <a:pPr marL="457200" indent="-457200">
              <a:buFont typeface="Arial" panose="020B0604020202020204" pitchFamily="34" charset="0"/>
              <a:buChar char="•"/>
            </a:pPr>
            <a:r>
              <a:rPr lang="sv-SE" sz="2400" dirty="0">
                <a:solidFill>
                  <a:srgbClr val="FDE031"/>
                </a:solidFill>
              </a:rPr>
              <a:t>Målburar &amp; målgård</a:t>
            </a:r>
          </a:p>
          <a:p>
            <a:pPr marL="457200" indent="-457200">
              <a:buFont typeface="Arial" panose="020B0604020202020204" pitchFamily="34" charset="0"/>
              <a:buChar char="•"/>
            </a:pPr>
            <a:r>
              <a:rPr lang="sv-SE" sz="2400" dirty="0">
                <a:solidFill>
                  <a:srgbClr val="FDE031"/>
                </a:solidFill>
              </a:rPr>
              <a:t>Puckar</a:t>
            </a:r>
          </a:p>
          <a:p>
            <a:pPr marL="914400" lvl="1" indent="-457200">
              <a:buFont typeface="Arial" panose="020B0604020202020204" pitchFamily="34" charset="0"/>
              <a:buChar char="•"/>
            </a:pPr>
            <a:r>
              <a:rPr lang="sv-SE" sz="2400" dirty="0">
                <a:solidFill>
                  <a:srgbClr val="FDE031"/>
                </a:solidFill>
              </a:rPr>
              <a:t>Blå puck för U10 och yngre</a:t>
            </a:r>
          </a:p>
          <a:p>
            <a:pPr marL="914400" lvl="1" indent="-457200">
              <a:buFont typeface="Arial" panose="020B0604020202020204" pitchFamily="34" charset="0"/>
              <a:buChar char="•"/>
            </a:pPr>
            <a:r>
              <a:rPr lang="sv-SE" sz="2400" dirty="0">
                <a:solidFill>
                  <a:srgbClr val="FDE031"/>
                </a:solidFill>
              </a:rPr>
              <a:t>Svart puck för U11 och äldre</a:t>
            </a:r>
          </a:p>
        </p:txBody>
      </p:sp>
      <p:pic>
        <p:nvPicPr>
          <p:cNvPr id="9" name="Bildobjekt 8">
            <a:extLst>
              <a:ext uri="{FF2B5EF4-FFF2-40B4-BE49-F238E27FC236}">
                <a16:creationId xmlns:a16="http://schemas.microsoft.com/office/drawing/2014/main" id="{805DC509-7CA3-4F83-BDC3-576670FE7B31}"/>
              </a:ext>
            </a:extLst>
          </p:cNvPr>
          <p:cNvPicPr/>
          <p:nvPr/>
        </p:nvPicPr>
        <p:blipFill>
          <a:blip r:embed="rId3" cstate="screen">
            <a:extLst>
              <a:ext uri="{28A0092B-C50C-407E-A947-70E740481C1C}">
                <a14:useLocalDpi xmlns:a14="http://schemas.microsoft.com/office/drawing/2010/main"/>
              </a:ext>
            </a:extLst>
          </a:blip>
          <a:stretch>
            <a:fillRect/>
          </a:stretch>
        </p:blipFill>
        <p:spPr>
          <a:xfrm>
            <a:off x="8463153" y="1630185"/>
            <a:ext cx="1327677" cy="1437250"/>
          </a:xfrm>
          <a:prstGeom prst="rect">
            <a:avLst/>
          </a:prstGeom>
        </p:spPr>
      </p:pic>
      <p:sp>
        <p:nvSpPr>
          <p:cNvPr id="3" name="textruta 2">
            <a:extLst>
              <a:ext uri="{FF2B5EF4-FFF2-40B4-BE49-F238E27FC236}">
                <a16:creationId xmlns:a16="http://schemas.microsoft.com/office/drawing/2014/main" id="{022CCB29-CC7A-492F-B6AE-40EA379B899A}"/>
              </a:ext>
            </a:extLst>
          </p:cNvPr>
          <p:cNvSpPr txBox="1"/>
          <p:nvPr/>
        </p:nvSpPr>
        <p:spPr>
          <a:xfrm>
            <a:off x="7021689" y="3214509"/>
            <a:ext cx="4816149" cy="3077766"/>
          </a:xfrm>
          <a:prstGeom prst="rect">
            <a:avLst/>
          </a:prstGeom>
          <a:noFill/>
        </p:spPr>
        <p:txBody>
          <a:bodyPr wrap="square" rtlCol="0">
            <a:spAutoFit/>
          </a:bodyPr>
          <a:lstStyle/>
          <a:p>
            <a:pPr marL="800100" lvl="1" indent="-342900">
              <a:buFont typeface="Arial" panose="020B0604020202020204" pitchFamily="34" charset="0"/>
              <a:buChar char="•"/>
            </a:pPr>
            <a:r>
              <a:rPr lang="sv-SE" sz="2000" dirty="0">
                <a:solidFill>
                  <a:srgbClr val="FDE031"/>
                </a:solidFill>
              </a:rPr>
              <a:t>Stor målbur användas vid spel med målvakter</a:t>
            </a:r>
          </a:p>
          <a:p>
            <a:pPr marL="800100" lvl="1" indent="-342900">
              <a:buFont typeface="Arial" panose="020B0604020202020204" pitchFamily="34" charset="0"/>
              <a:buChar char="•"/>
            </a:pPr>
            <a:r>
              <a:rPr lang="sv-SE" sz="2000" dirty="0">
                <a:solidFill>
                  <a:srgbClr val="FDE031"/>
                </a:solidFill>
              </a:rPr>
              <a:t>Målgård och mållinje ska ritas upp på alla ålderskategorier</a:t>
            </a:r>
          </a:p>
          <a:p>
            <a:pPr marL="1257300" lvl="2" indent="-342900">
              <a:buFont typeface="Arial" panose="020B0604020202020204" pitchFamily="34" charset="0"/>
              <a:buChar char="•"/>
            </a:pPr>
            <a:r>
              <a:rPr lang="sv-SE" sz="2000" dirty="0">
                <a:solidFill>
                  <a:srgbClr val="FDE031"/>
                </a:solidFill>
              </a:rPr>
              <a:t>Lägg ner målburen och rita längs stolpar och ribba</a:t>
            </a:r>
          </a:p>
          <a:p>
            <a:pPr marL="800100" lvl="1" indent="-342900">
              <a:buFont typeface="Arial" panose="020B0604020202020204" pitchFamily="34" charset="0"/>
              <a:buChar char="•"/>
            </a:pPr>
            <a:endParaRPr lang="sv-SE" sz="2000" dirty="0">
              <a:solidFill>
                <a:srgbClr val="FDE031"/>
              </a:solidFill>
            </a:endParaRPr>
          </a:p>
          <a:p>
            <a:pPr marL="742950" lvl="1" indent="-285750">
              <a:buFont typeface="Arial" panose="020B0604020202020204" pitchFamily="34" charset="0"/>
              <a:buChar char="•"/>
            </a:pPr>
            <a:r>
              <a:rPr lang="sv-SE" dirty="0">
                <a:solidFill>
                  <a:srgbClr val="FDE031"/>
                </a:solidFill>
              </a:rPr>
              <a:t>Alternativ målbur/skotträningsverktyg ska användas vid eventuellt spel utan målvakter</a:t>
            </a:r>
          </a:p>
        </p:txBody>
      </p:sp>
    </p:spTree>
    <p:extLst>
      <p:ext uri="{BB962C8B-B14F-4D97-AF65-F5344CB8AC3E}">
        <p14:creationId xmlns:p14="http://schemas.microsoft.com/office/powerpoint/2010/main" val="126924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4524315"/>
          </a:xfrm>
          <a:prstGeom prst="rect">
            <a:avLst/>
          </a:prstGeom>
          <a:noFill/>
        </p:spPr>
        <p:txBody>
          <a:bodyPr wrap="square" rtlCol="0">
            <a:spAutoFit/>
          </a:bodyPr>
          <a:lstStyle/>
          <a:p>
            <a:pPr marL="457200" indent="-457200">
              <a:buFont typeface="Arial" panose="020B0604020202020204" pitchFamily="34" charset="0"/>
              <a:buChar char="•"/>
            </a:pPr>
            <a:r>
              <a:rPr lang="sv-SE" sz="3200" b="1" dirty="0">
                <a:solidFill>
                  <a:srgbClr val="FDE031"/>
                </a:solidFill>
              </a:rPr>
              <a:t>Skillnaden mellan helplansspel och spel på små planer? </a:t>
            </a:r>
          </a:p>
          <a:p>
            <a:pPr marL="914400" lvl="1" indent="-457200">
              <a:buFont typeface="Arial" panose="020B0604020202020204" pitchFamily="34" charset="0"/>
              <a:buChar char="•"/>
            </a:pPr>
            <a:endParaRPr lang="sv-SE" sz="3200" dirty="0">
              <a:solidFill>
                <a:srgbClr val="FDE031"/>
              </a:solidFill>
            </a:endParaRPr>
          </a:p>
          <a:p>
            <a:pPr marL="457200" indent="-457200">
              <a:buFont typeface="Arial" panose="020B0604020202020204" pitchFamily="34" charset="0"/>
              <a:buChar char="•"/>
            </a:pPr>
            <a:r>
              <a:rPr lang="sv-SE" sz="3200" b="1" dirty="0">
                <a:solidFill>
                  <a:srgbClr val="FDE031"/>
                </a:solidFill>
              </a:rPr>
              <a:t>Hur är detta framtaget?</a:t>
            </a:r>
          </a:p>
          <a:p>
            <a:pPr marL="457200" indent="-457200">
              <a:buFont typeface="Arial" panose="020B0604020202020204" pitchFamily="34" charset="0"/>
              <a:buChar char="•"/>
            </a:pPr>
            <a:endParaRPr lang="sv-SE" sz="3200" b="1" dirty="0">
              <a:solidFill>
                <a:srgbClr val="FDE031"/>
              </a:solidFill>
            </a:endParaRPr>
          </a:p>
          <a:p>
            <a:pPr marL="457200" indent="-457200">
              <a:buFont typeface="Arial" panose="020B0604020202020204" pitchFamily="34" charset="0"/>
              <a:buChar char="•"/>
            </a:pPr>
            <a:r>
              <a:rPr lang="sv-SE" sz="3200" b="1" dirty="0">
                <a:solidFill>
                  <a:srgbClr val="FDE031"/>
                </a:solidFill>
              </a:rPr>
              <a:t>Vad är syftet med att spela på små planer? </a:t>
            </a:r>
          </a:p>
          <a:p>
            <a:pPr marL="457200" indent="-457200">
              <a:buFont typeface="Arial" panose="020B0604020202020204" pitchFamily="34" charset="0"/>
              <a:buChar char="•"/>
            </a:pPr>
            <a:endParaRPr lang="sv-SE" sz="3200" b="1" dirty="0">
              <a:solidFill>
                <a:srgbClr val="FDE031"/>
              </a:solidFill>
            </a:endParaRPr>
          </a:p>
          <a:p>
            <a:pPr marL="457200" indent="-457200">
              <a:buFont typeface="Arial" panose="020B0604020202020204" pitchFamily="34" charset="0"/>
              <a:buChar char="•"/>
            </a:pPr>
            <a:r>
              <a:rPr lang="sv-SE" sz="3200" b="1" dirty="0">
                <a:solidFill>
                  <a:srgbClr val="FDE031"/>
                </a:solidFill>
              </a:rPr>
              <a:t>Spelar alla så här?</a:t>
            </a:r>
          </a:p>
          <a:p>
            <a:pPr marL="457200" indent="-457200">
              <a:buFont typeface="Arial" panose="020B0604020202020204" pitchFamily="34" charset="0"/>
              <a:buChar char="•"/>
            </a:pPr>
            <a:endParaRPr lang="sv-SE" sz="3200" b="1" dirty="0">
              <a:solidFill>
                <a:srgbClr val="FDE031"/>
              </a:solidFill>
            </a:endParaRPr>
          </a:p>
          <a:p>
            <a:pPr marL="457200" indent="-457200">
              <a:buFont typeface="Arial" panose="020B0604020202020204" pitchFamily="34" charset="0"/>
              <a:buChar char="•"/>
            </a:pPr>
            <a:endParaRPr lang="sv-SE" sz="3200" b="1" dirty="0">
              <a:solidFill>
                <a:srgbClr val="FDE031"/>
              </a:solidFill>
            </a:endParaRPr>
          </a:p>
        </p:txBody>
      </p:sp>
    </p:spTree>
    <p:extLst>
      <p:ext uri="{BB962C8B-B14F-4D97-AF65-F5344CB8AC3E}">
        <p14:creationId xmlns:p14="http://schemas.microsoft.com/office/powerpoint/2010/main" val="127799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9747C0-9A4E-4E97-991E-8CBC3A964F5D}"/>
              </a:ext>
            </a:extLst>
          </p:cNvPr>
          <p:cNvSpPr>
            <a:spLocks noGrp="1"/>
          </p:cNvSpPr>
          <p:nvPr>
            <p:ph type="ctrTitle"/>
          </p:nvPr>
        </p:nvSpPr>
        <p:spPr>
          <a:xfrm>
            <a:off x="643468" y="3320859"/>
            <a:ext cx="4666470" cy="2076333"/>
          </a:xfrm>
        </p:spPr>
        <p:txBody>
          <a:bodyPr anchor="t">
            <a:normAutofit/>
          </a:bodyPr>
          <a:lstStyle/>
          <a:p>
            <a:pPr algn="l"/>
            <a:r>
              <a:rPr lang="sv-SE" sz="2400" b="1" dirty="0">
                <a:solidFill>
                  <a:schemeClr val="bg1"/>
                </a:solidFill>
                <a:latin typeface="Verdana" panose="020B0604030504040204" pitchFamily="34" charset="0"/>
                <a:ea typeface="Verdana" panose="020B0604030504040204" pitchFamily="34" charset="0"/>
              </a:rPr>
              <a:t>ATT VARA</a:t>
            </a:r>
            <a:br>
              <a:rPr lang="sv-SE" sz="2400" b="1" dirty="0">
                <a:solidFill>
                  <a:schemeClr val="bg1"/>
                </a:solidFill>
                <a:latin typeface="Verdana" panose="020B0604030504040204" pitchFamily="34" charset="0"/>
                <a:ea typeface="Verdana" panose="020B0604030504040204" pitchFamily="34" charset="0"/>
              </a:rPr>
            </a:br>
            <a:r>
              <a:rPr lang="sv-SE" sz="2400" b="1" dirty="0">
                <a:solidFill>
                  <a:schemeClr val="bg1"/>
                </a:solidFill>
                <a:latin typeface="Verdana" panose="020B0604030504040204" pitchFamily="34" charset="0"/>
                <a:ea typeface="Verdana" panose="020B0604030504040204" pitchFamily="34" charset="0"/>
              </a:rPr>
              <a:t>ISHOCKEYDOMARE</a:t>
            </a:r>
          </a:p>
        </p:txBody>
      </p:sp>
      <p:pic>
        <p:nvPicPr>
          <p:cNvPr id="4" name="Bildobjekt 3" descr="En bild som visar person, skidåkning, utomhus, snö&#10;&#10;Automatiskt genererad beskrivning">
            <a:extLst>
              <a:ext uri="{FF2B5EF4-FFF2-40B4-BE49-F238E27FC236}">
                <a16:creationId xmlns:a16="http://schemas.microsoft.com/office/drawing/2014/main" id="{81926BF0-4E22-43E9-93F0-CAE356CDAD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3" name="Bild 2" descr="Videokamera">
            <a:extLst>
              <a:ext uri="{FF2B5EF4-FFF2-40B4-BE49-F238E27FC236}">
                <a16:creationId xmlns:a16="http://schemas.microsoft.com/office/drawing/2014/main" id="{74F082ED-BC3B-471B-88D5-0D525D14E4D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647736" y="4968744"/>
            <a:ext cx="1324403" cy="1324403"/>
          </a:xfrm>
          <a:prstGeom prst="rect">
            <a:avLst/>
          </a:prstGeom>
        </p:spPr>
      </p:pic>
    </p:spTree>
    <p:extLst>
      <p:ext uri="{BB962C8B-B14F-4D97-AF65-F5344CB8AC3E}">
        <p14:creationId xmlns:p14="http://schemas.microsoft.com/office/powerpoint/2010/main" val="1585664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6999561C-8D73-411F-A64A-F5C85D11EBEA}"/>
              </a:ext>
            </a:extLst>
          </p:cNvPr>
          <p:cNvSpPr txBox="1"/>
          <p:nvPr/>
        </p:nvSpPr>
        <p:spPr>
          <a:xfrm>
            <a:off x="4638502" y="2610196"/>
            <a:ext cx="817853" cy="369332"/>
          </a:xfrm>
          <a:prstGeom prst="rect">
            <a:avLst/>
          </a:prstGeom>
          <a:noFill/>
        </p:spPr>
        <p:txBody>
          <a:bodyPr wrap="none" rtlCol="0">
            <a:spAutoFit/>
          </a:bodyPr>
          <a:lstStyle/>
          <a:p>
            <a:r>
              <a:rPr lang="sv-SE" dirty="0">
                <a:solidFill>
                  <a:schemeClr val="bg1"/>
                </a:solidFill>
              </a:rPr>
              <a:t>Filmen</a:t>
            </a:r>
          </a:p>
        </p:txBody>
      </p:sp>
      <p:pic>
        <p:nvPicPr>
          <p:cNvPr id="3" name="Intro matchledare">
            <a:hlinkClick r:id="" action="ppaction://media"/>
            <a:extLst>
              <a:ext uri="{FF2B5EF4-FFF2-40B4-BE49-F238E27FC236}">
                <a16:creationId xmlns:a16="http://schemas.microsoft.com/office/drawing/2014/main" id="{C07E20AA-988A-4BCD-9654-471E995C226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92972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2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9863051" cy="4647426"/>
          </a:xfrm>
          <a:prstGeom prst="rect">
            <a:avLst/>
          </a:prstGeom>
          <a:noFill/>
        </p:spPr>
        <p:txBody>
          <a:bodyPr wrap="square" rtlCol="0">
            <a:spAutoFit/>
          </a:bodyPr>
          <a:lstStyle/>
          <a:p>
            <a:r>
              <a:rPr lang="sv-SE" sz="3200" b="1" dirty="0">
                <a:solidFill>
                  <a:srgbClr val="FDE031"/>
                </a:solidFill>
              </a:rPr>
              <a:t>Som matchledare på isen ansvarar du för att:</a:t>
            </a:r>
          </a:p>
          <a:p>
            <a:pPr marL="457200" indent="-457200">
              <a:buFont typeface="Arial" panose="020B0604020202020204" pitchFamily="34" charset="0"/>
              <a:buChar char="•"/>
            </a:pPr>
            <a:r>
              <a:rPr lang="sv-SE" sz="3200" dirty="0">
                <a:solidFill>
                  <a:srgbClr val="FDE031"/>
                </a:solidFill>
              </a:rPr>
              <a:t>Förklara om någon inte förstår</a:t>
            </a:r>
          </a:p>
          <a:p>
            <a:pPr marL="457200" indent="-457200">
              <a:buFont typeface="Arial" panose="020B0604020202020204" pitchFamily="34" charset="0"/>
              <a:buChar char="•"/>
            </a:pPr>
            <a:r>
              <a:rPr lang="sv-SE" sz="3200" dirty="0">
                <a:solidFill>
                  <a:srgbClr val="FDE031"/>
                </a:solidFill>
              </a:rPr>
              <a:t>Blåsa av för regelöverträdelser och förklara varför</a:t>
            </a:r>
          </a:p>
          <a:p>
            <a:pPr marL="457200" indent="-457200">
              <a:buFont typeface="Arial" panose="020B0604020202020204" pitchFamily="34" charset="0"/>
              <a:buChar char="•"/>
            </a:pPr>
            <a:r>
              <a:rPr lang="sv-SE" sz="3200" dirty="0">
                <a:solidFill>
                  <a:srgbClr val="FDE031"/>
                </a:solidFill>
              </a:rPr>
              <a:t>Se till att det blir ett bra flyt i spelet</a:t>
            </a:r>
          </a:p>
          <a:p>
            <a:endParaRPr lang="sv-SE" sz="3200" b="1" dirty="0">
              <a:solidFill>
                <a:srgbClr val="FDE031"/>
              </a:solidFill>
            </a:endParaRPr>
          </a:p>
          <a:p>
            <a:r>
              <a:rPr lang="sv-SE" sz="2800" dirty="0">
                <a:solidFill>
                  <a:srgbClr val="FDE031"/>
                </a:solidFill>
              </a:rPr>
              <a:t>Regler och riktlinjer är framtaget för att passa så många som möjligt, oavsett ekonomiska eller praktiska förutsättningar</a:t>
            </a:r>
          </a:p>
          <a:p>
            <a:pPr marL="457200" indent="-457200">
              <a:buFont typeface="Arial" panose="020B0604020202020204" pitchFamily="34" charset="0"/>
              <a:buChar char="•"/>
            </a:pPr>
            <a:endParaRPr lang="sv-SE" sz="3200" b="1" dirty="0">
              <a:solidFill>
                <a:srgbClr val="FDE031"/>
              </a:solidFill>
            </a:endParaRPr>
          </a:p>
          <a:p>
            <a:pPr marL="457200" indent="-457200">
              <a:buFont typeface="Arial" panose="020B0604020202020204" pitchFamily="34" charset="0"/>
              <a:buChar char="•"/>
            </a:pPr>
            <a:r>
              <a:rPr lang="sv-SE" sz="2400" dirty="0">
                <a:solidFill>
                  <a:srgbClr val="FDE031"/>
                </a:solidFill>
              </a:rPr>
              <a:t>Skulle ni ändå få problem? Hitta en lösning efter bästa förmåga med barnens bästa i åtanke!</a:t>
            </a:r>
          </a:p>
        </p:txBody>
      </p:sp>
    </p:spTree>
    <p:extLst>
      <p:ext uri="{BB962C8B-B14F-4D97-AF65-F5344CB8AC3E}">
        <p14:creationId xmlns:p14="http://schemas.microsoft.com/office/powerpoint/2010/main" val="3516551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66700"/>
            <a:ext cx="10548257" cy="2739211"/>
          </a:xfrm>
          <a:prstGeom prst="rect">
            <a:avLst/>
          </a:prstGeom>
          <a:noFill/>
        </p:spPr>
        <p:txBody>
          <a:bodyPr wrap="square" rtlCol="0">
            <a:spAutoFit/>
          </a:bodyPr>
          <a:lstStyle/>
          <a:p>
            <a:r>
              <a:rPr lang="sv-SE" sz="3200" b="1" dirty="0">
                <a:solidFill>
                  <a:srgbClr val="FDE031"/>
                </a:solidFill>
              </a:rPr>
              <a:t>Ledarskapet och vår pedagogiska roll</a:t>
            </a:r>
          </a:p>
          <a:p>
            <a:endParaRPr lang="sv-SE" sz="2800" dirty="0">
              <a:solidFill>
                <a:srgbClr val="FDE031"/>
              </a:solidFill>
            </a:endParaRPr>
          </a:p>
          <a:p>
            <a:r>
              <a:rPr lang="sv-SE" sz="2800" dirty="0">
                <a:solidFill>
                  <a:srgbClr val="FDE031"/>
                </a:solidFill>
              </a:rPr>
              <a:t>Ett matchtillfälle är ett förlängt lärande från träning. Därför är du som</a:t>
            </a:r>
          </a:p>
          <a:p>
            <a:r>
              <a:rPr lang="sv-SE" sz="2800" dirty="0">
                <a:solidFill>
                  <a:srgbClr val="FDE031"/>
                </a:solidFill>
              </a:rPr>
              <a:t>matchledare otroligt viktig. Du guidar spelarna genom matchen och har en stor del i deras lärande. Och den kanske viktigaste saken – att ge barnen en bra och rättvis upplevelse av matchen och hockeyn i stort.</a:t>
            </a:r>
          </a:p>
        </p:txBody>
      </p:sp>
    </p:spTree>
    <p:extLst>
      <p:ext uri="{BB962C8B-B14F-4D97-AF65-F5344CB8AC3E}">
        <p14:creationId xmlns:p14="http://schemas.microsoft.com/office/powerpoint/2010/main" val="2857819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450912"/>
            <a:ext cx="10548257" cy="4955203"/>
          </a:xfrm>
          <a:prstGeom prst="rect">
            <a:avLst/>
          </a:prstGeom>
          <a:noFill/>
        </p:spPr>
        <p:txBody>
          <a:bodyPr wrap="square" rtlCol="0">
            <a:spAutoFit/>
          </a:bodyPr>
          <a:lstStyle/>
          <a:p>
            <a:r>
              <a:rPr lang="sv-SE" sz="3200" b="1" dirty="0">
                <a:solidFill>
                  <a:srgbClr val="FDE031"/>
                </a:solidFill>
              </a:rPr>
              <a:t>Inför matchen!</a:t>
            </a:r>
          </a:p>
          <a:p>
            <a:endParaRPr lang="sv-SE" sz="3200" dirty="0">
              <a:solidFill>
                <a:srgbClr val="FDE031"/>
              </a:solidFill>
            </a:endParaRPr>
          </a:p>
          <a:p>
            <a:r>
              <a:rPr lang="sv-SE" sz="2800" dirty="0">
                <a:solidFill>
                  <a:srgbClr val="FDE031"/>
                </a:solidFill>
              </a:rPr>
              <a:t>Precis som ni laddar upp för en match ni skall spela så gäller det att ni laddat upp med bra sömn och ätit bra mat inför en match ni skall döma.</a:t>
            </a:r>
          </a:p>
          <a:p>
            <a:endParaRPr lang="sv-SE" sz="2800" dirty="0">
              <a:solidFill>
                <a:srgbClr val="FDE031"/>
              </a:solidFill>
            </a:endParaRPr>
          </a:p>
          <a:p>
            <a:r>
              <a:rPr lang="sv-SE" sz="2800" dirty="0">
                <a:solidFill>
                  <a:srgbClr val="FDE031"/>
                </a:solidFill>
              </a:rPr>
              <a:t>Om det är flera matcher samtidigt eller om du skall döma tillsammans med någon annan så hör gärna av er till er domarkollega 2 dagar innan match. På så sätt är du säker på att den också vet att ni skall döma, då slipper du stå där ensam sen.</a:t>
            </a:r>
          </a:p>
          <a:p>
            <a:endParaRPr lang="sv-SE" sz="2800" dirty="0">
              <a:solidFill>
                <a:srgbClr val="FDE031"/>
              </a:solidFill>
            </a:endParaRPr>
          </a:p>
          <a:p>
            <a:r>
              <a:rPr lang="sv-SE" sz="2800" dirty="0">
                <a:solidFill>
                  <a:srgbClr val="FDE031"/>
                </a:solidFill>
              </a:rPr>
              <a:t>Var på plats i omklädningsrummet senast 30 min innan matchstart!</a:t>
            </a:r>
          </a:p>
        </p:txBody>
      </p:sp>
    </p:spTree>
    <p:extLst>
      <p:ext uri="{BB962C8B-B14F-4D97-AF65-F5344CB8AC3E}">
        <p14:creationId xmlns:p14="http://schemas.microsoft.com/office/powerpoint/2010/main" val="2617046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1" y="1622778"/>
            <a:ext cx="5099538" cy="4031873"/>
          </a:xfrm>
          <a:prstGeom prst="rect">
            <a:avLst/>
          </a:prstGeom>
          <a:noFill/>
        </p:spPr>
        <p:txBody>
          <a:bodyPr wrap="square" rtlCol="0">
            <a:spAutoFit/>
          </a:bodyPr>
          <a:lstStyle/>
          <a:p>
            <a:r>
              <a:rPr lang="sv-SE" sz="3200" b="1" dirty="0">
                <a:solidFill>
                  <a:srgbClr val="FDE031"/>
                </a:solidFill>
              </a:rPr>
              <a:t>En domares utrustning</a:t>
            </a:r>
          </a:p>
          <a:p>
            <a:endParaRPr lang="sv-SE" sz="3200" dirty="0">
              <a:solidFill>
                <a:srgbClr val="FDE031"/>
              </a:solidFill>
            </a:endParaRPr>
          </a:p>
          <a:p>
            <a:r>
              <a:rPr lang="sv-SE" sz="2400" dirty="0">
                <a:solidFill>
                  <a:srgbClr val="FDE031"/>
                </a:solidFill>
              </a:rPr>
              <a:t>Som domare måste du ha följande utrustning:</a:t>
            </a:r>
          </a:p>
          <a:p>
            <a:pPr marL="342900" indent="-342900">
              <a:buFont typeface="Arial" charset="0"/>
              <a:buChar char="•"/>
            </a:pPr>
            <a:r>
              <a:rPr lang="sv-SE" sz="2400" dirty="0">
                <a:solidFill>
                  <a:srgbClr val="FDE031"/>
                </a:solidFill>
              </a:rPr>
              <a:t>Domartröja</a:t>
            </a:r>
          </a:p>
          <a:p>
            <a:pPr marL="342900" indent="-342900">
              <a:buFont typeface="Arial" charset="0"/>
              <a:buChar char="•"/>
            </a:pPr>
            <a:r>
              <a:rPr lang="sv-SE" sz="2400" dirty="0">
                <a:solidFill>
                  <a:srgbClr val="FDE031"/>
                </a:solidFill>
              </a:rPr>
              <a:t>Svart hjälm med visir</a:t>
            </a:r>
          </a:p>
          <a:p>
            <a:pPr marL="342900" indent="-342900">
              <a:buFont typeface="Arial" charset="0"/>
              <a:buChar char="•"/>
            </a:pPr>
            <a:r>
              <a:rPr lang="sv-SE" sz="2400" dirty="0">
                <a:solidFill>
                  <a:srgbClr val="FDE031"/>
                </a:solidFill>
              </a:rPr>
              <a:t>Visselpipa</a:t>
            </a:r>
          </a:p>
          <a:p>
            <a:pPr marL="342900" indent="-342900">
              <a:buFont typeface="Arial" charset="0"/>
              <a:buChar char="•"/>
            </a:pPr>
            <a:r>
              <a:rPr lang="sv-SE" sz="2400" dirty="0">
                <a:solidFill>
                  <a:srgbClr val="FDE031"/>
                </a:solidFill>
              </a:rPr>
              <a:t>Svarta byxor</a:t>
            </a:r>
          </a:p>
          <a:p>
            <a:pPr marL="342900" indent="-342900">
              <a:buFont typeface="Arial" charset="0"/>
              <a:buChar char="•"/>
            </a:pPr>
            <a:r>
              <a:rPr lang="sv-SE" sz="2400" dirty="0">
                <a:solidFill>
                  <a:srgbClr val="FDE031"/>
                </a:solidFill>
              </a:rPr>
              <a:t>Skridskor</a:t>
            </a:r>
          </a:p>
          <a:p>
            <a:pPr marL="342900" indent="-342900">
              <a:buFont typeface="Arial" charset="0"/>
              <a:buChar char="•"/>
            </a:pPr>
            <a:r>
              <a:rPr lang="sv-SE" sz="2400" dirty="0">
                <a:solidFill>
                  <a:srgbClr val="FDE031"/>
                </a:solidFill>
              </a:rPr>
              <a:t>Halsskydd</a:t>
            </a:r>
            <a:endParaRPr lang="sv-SE" sz="2000" dirty="0">
              <a:solidFill>
                <a:srgbClr val="FDE031"/>
              </a:solidFill>
            </a:endParaRPr>
          </a:p>
        </p:txBody>
      </p:sp>
      <p:sp>
        <p:nvSpPr>
          <p:cNvPr id="5" name="textruta 4">
            <a:extLst>
              <a:ext uri="{FF2B5EF4-FFF2-40B4-BE49-F238E27FC236}">
                <a16:creationId xmlns:a16="http://schemas.microsoft.com/office/drawing/2014/main" id="{ADAE4A4B-9873-4A1C-BE4D-7FB28D9E974B}"/>
              </a:ext>
            </a:extLst>
          </p:cNvPr>
          <p:cNvSpPr txBox="1"/>
          <p:nvPr/>
        </p:nvSpPr>
        <p:spPr>
          <a:xfrm>
            <a:off x="6242539" y="1622778"/>
            <a:ext cx="5099538" cy="3970318"/>
          </a:xfrm>
          <a:prstGeom prst="rect">
            <a:avLst/>
          </a:prstGeom>
          <a:noFill/>
        </p:spPr>
        <p:txBody>
          <a:bodyPr wrap="square" rtlCol="0">
            <a:spAutoFit/>
          </a:bodyPr>
          <a:lstStyle/>
          <a:p>
            <a:endParaRPr lang="sv-SE" sz="3200" dirty="0">
              <a:solidFill>
                <a:srgbClr val="FDE031"/>
              </a:solidFill>
            </a:endParaRPr>
          </a:p>
          <a:p>
            <a:endParaRPr lang="sv-SE" sz="3200" dirty="0">
              <a:solidFill>
                <a:srgbClr val="FDE031"/>
              </a:solidFill>
            </a:endParaRPr>
          </a:p>
          <a:p>
            <a:r>
              <a:rPr lang="sv-SE" sz="2400" dirty="0">
                <a:solidFill>
                  <a:srgbClr val="FDE031"/>
                </a:solidFill>
              </a:rPr>
              <a:t>Det är klokt att även ha följande utrustning:</a:t>
            </a:r>
          </a:p>
          <a:p>
            <a:pPr marL="342900" indent="-342900">
              <a:buFont typeface="Arial" charset="0"/>
              <a:buChar char="•"/>
            </a:pPr>
            <a:r>
              <a:rPr lang="sv-SE" sz="2400" dirty="0">
                <a:solidFill>
                  <a:srgbClr val="FDE031"/>
                </a:solidFill>
              </a:rPr>
              <a:t>Benskydd</a:t>
            </a:r>
          </a:p>
          <a:p>
            <a:pPr marL="342900" indent="-342900">
              <a:buFont typeface="Arial" charset="0"/>
              <a:buChar char="•"/>
            </a:pPr>
            <a:r>
              <a:rPr lang="sv-SE" sz="2400" dirty="0">
                <a:solidFill>
                  <a:srgbClr val="FDE031"/>
                </a:solidFill>
              </a:rPr>
              <a:t>Armbågsskydd</a:t>
            </a:r>
          </a:p>
          <a:p>
            <a:pPr marL="342900" indent="-342900">
              <a:buFont typeface="Arial" charset="0"/>
              <a:buChar char="•"/>
            </a:pPr>
            <a:r>
              <a:rPr lang="sv-SE" sz="2400" dirty="0">
                <a:solidFill>
                  <a:srgbClr val="FDE031"/>
                </a:solidFill>
              </a:rPr>
              <a:t>Gördel</a:t>
            </a:r>
          </a:p>
          <a:p>
            <a:pPr marL="342900" indent="-342900">
              <a:buFont typeface="Arial" charset="0"/>
              <a:buChar char="•"/>
            </a:pPr>
            <a:r>
              <a:rPr lang="sv-SE" sz="2400" dirty="0">
                <a:solidFill>
                  <a:srgbClr val="FDE031"/>
                </a:solidFill>
              </a:rPr>
              <a:t>Överkroppsskydd</a:t>
            </a:r>
          </a:p>
          <a:p>
            <a:pPr marL="342900" indent="-342900">
              <a:buFont typeface="Arial" charset="0"/>
              <a:buChar char="•"/>
            </a:pPr>
            <a:r>
              <a:rPr lang="sv-SE" sz="2400" dirty="0" err="1">
                <a:solidFill>
                  <a:srgbClr val="FDE031"/>
                </a:solidFill>
              </a:rPr>
              <a:t>Susp</a:t>
            </a:r>
            <a:endParaRPr lang="sv-SE" sz="2400" dirty="0">
              <a:solidFill>
                <a:srgbClr val="FDE031"/>
              </a:solidFill>
            </a:endParaRPr>
          </a:p>
          <a:p>
            <a:pPr marL="342900" indent="-342900">
              <a:buFont typeface="Arial" charset="0"/>
              <a:buChar char="•"/>
            </a:pPr>
            <a:endParaRPr lang="sv-SE" sz="2000" dirty="0">
              <a:solidFill>
                <a:srgbClr val="FDE031"/>
              </a:solidFill>
            </a:endParaRPr>
          </a:p>
        </p:txBody>
      </p:sp>
      <p:sp>
        <p:nvSpPr>
          <p:cNvPr id="3" name="textruta 2">
            <a:extLst>
              <a:ext uri="{FF2B5EF4-FFF2-40B4-BE49-F238E27FC236}">
                <a16:creationId xmlns:a16="http://schemas.microsoft.com/office/drawing/2014/main" id="{352E65A0-1951-44E4-A44C-D7CCFC84FAF6}"/>
              </a:ext>
            </a:extLst>
          </p:cNvPr>
          <p:cNvSpPr txBox="1"/>
          <p:nvPr/>
        </p:nvSpPr>
        <p:spPr>
          <a:xfrm>
            <a:off x="1761070" y="5843359"/>
            <a:ext cx="7443384" cy="461665"/>
          </a:xfrm>
          <a:prstGeom prst="rect">
            <a:avLst/>
          </a:prstGeom>
          <a:noFill/>
        </p:spPr>
        <p:txBody>
          <a:bodyPr wrap="none" rtlCol="0">
            <a:spAutoFit/>
          </a:bodyPr>
          <a:lstStyle/>
          <a:p>
            <a:r>
              <a:rPr lang="sv-SE" sz="2400" dirty="0">
                <a:solidFill>
                  <a:srgbClr val="FDE031"/>
                </a:solidFill>
              </a:rPr>
              <a:t>Inga klubbmärken på kläder i domarrummet eller på isen! </a:t>
            </a:r>
          </a:p>
        </p:txBody>
      </p:sp>
    </p:spTree>
    <p:extLst>
      <p:ext uri="{BB962C8B-B14F-4D97-AF65-F5344CB8AC3E}">
        <p14:creationId xmlns:p14="http://schemas.microsoft.com/office/powerpoint/2010/main" val="3510548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372533" y="1551535"/>
            <a:ext cx="5396089" cy="4524315"/>
          </a:xfrm>
          <a:prstGeom prst="rect">
            <a:avLst/>
          </a:prstGeom>
          <a:noFill/>
        </p:spPr>
        <p:txBody>
          <a:bodyPr wrap="square" rtlCol="0">
            <a:spAutoFit/>
          </a:bodyPr>
          <a:lstStyle/>
          <a:p>
            <a:r>
              <a:rPr lang="sv-SE" sz="2800" b="1" dirty="0">
                <a:solidFill>
                  <a:srgbClr val="FDE031"/>
                </a:solidFill>
              </a:rPr>
              <a:t>Lagen</a:t>
            </a:r>
            <a:endParaRPr lang="sv-SE" sz="2800" dirty="0">
              <a:solidFill>
                <a:srgbClr val="FDE031"/>
              </a:solidFill>
            </a:endParaRPr>
          </a:p>
          <a:p>
            <a:endParaRPr lang="sv-SE" sz="2000" b="1" u="sng" dirty="0">
              <a:solidFill>
                <a:srgbClr val="FDE031"/>
              </a:solidFill>
            </a:endParaRPr>
          </a:p>
          <a:p>
            <a:r>
              <a:rPr lang="sv-SE" sz="2000" b="1" u="sng" dirty="0">
                <a:solidFill>
                  <a:srgbClr val="FDE031"/>
                </a:solidFill>
              </a:rPr>
              <a:t>Spelare på isen</a:t>
            </a:r>
            <a:r>
              <a:rPr lang="sv-SE" sz="2000" dirty="0">
                <a:solidFill>
                  <a:srgbClr val="FDE031"/>
                </a:solidFill>
              </a:rPr>
              <a:t> </a:t>
            </a:r>
          </a:p>
          <a:p>
            <a:r>
              <a:rPr lang="sv-SE" sz="2000" dirty="0">
                <a:solidFill>
                  <a:srgbClr val="FDE031"/>
                </a:solidFill>
              </a:rPr>
              <a:t>3 mot 3 + Målvakter</a:t>
            </a:r>
          </a:p>
          <a:p>
            <a:endParaRPr lang="sv-SE" sz="2000" b="1" dirty="0">
              <a:solidFill>
                <a:srgbClr val="FDE031"/>
              </a:solidFill>
            </a:endParaRPr>
          </a:p>
          <a:p>
            <a:r>
              <a:rPr lang="sv-SE" sz="2000" dirty="0">
                <a:solidFill>
                  <a:srgbClr val="FDE031"/>
                </a:solidFill>
              </a:rPr>
              <a:t>Ingen målvakt?  Fortfarande 3 utespelare</a:t>
            </a:r>
          </a:p>
          <a:p>
            <a:r>
              <a:rPr lang="sv-SE" sz="2000" dirty="0">
                <a:solidFill>
                  <a:srgbClr val="FDE031"/>
                </a:solidFill>
              </a:rPr>
              <a:t>men alternativa målburar</a:t>
            </a:r>
          </a:p>
          <a:p>
            <a:endParaRPr lang="sv-SE" sz="2000" b="1" dirty="0">
              <a:solidFill>
                <a:srgbClr val="FDE031"/>
              </a:solidFill>
            </a:endParaRPr>
          </a:p>
          <a:p>
            <a:r>
              <a:rPr lang="sv-SE" sz="2000" b="1" u="sng" dirty="0">
                <a:solidFill>
                  <a:srgbClr val="FDE031"/>
                </a:solidFill>
              </a:rPr>
              <a:t>Ledare</a:t>
            </a:r>
            <a:endParaRPr lang="sv-SE" sz="2000" u="sng" dirty="0">
              <a:solidFill>
                <a:srgbClr val="FDE031"/>
              </a:solidFill>
            </a:endParaRPr>
          </a:p>
          <a:p>
            <a:r>
              <a:rPr lang="sv-SE" sz="2000" dirty="0">
                <a:solidFill>
                  <a:srgbClr val="FDE031"/>
                </a:solidFill>
              </a:rPr>
              <a:t>Varje lag ska ha minst 1 ledare per spelyta. </a:t>
            </a:r>
          </a:p>
          <a:p>
            <a:r>
              <a:rPr lang="sv-SE" sz="2000" dirty="0">
                <a:solidFill>
                  <a:srgbClr val="FDE031"/>
                </a:solidFill>
              </a:rPr>
              <a:t>Ledarens ansvarar:</a:t>
            </a:r>
          </a:p>
          <a:p>
            <a:pPr marL="342900" indent="-342900">
              <a:buFont typeface="Arial" panose="020B0604020202020204" pitchFamily="34" charset="0"/>
              <a:buChar char="•"/>
            </a:pPr>
            <a:r>
              <a:rPr lang="sv-SE" sz="2000" dirty="0">
                <a:solidFill>
                  <a:srgbClr val="FDE031"/>
                </a:solidFill>
              </a:rPr>
              <a:t>Sina spelare</a:t>
            </a:r>
          </a:p>
          <a:p>
            <a:pPr marL="342900" indent="-342900">
              <a:buFont typeface="Arial" panose="020B0604020202020204" pitchFamily="34" charset="0"/>
              <a:buChar char="•"/>
            </a:pPr>
            <a:r>
              <a:rPr lang="sv-SE" sz="2000" dirty="0">
                <a:solidFill>
                  <a:srgbClr val="FDE031"/>
                </a:solidFill>
              </a:rPr>
              <a:t>Att få sargen/planavdelaren på rätt plats om den flyttas på</a:t>
            </a:r>
            <a:endParaRPr lang="sv-SE" sz="3600" b="1" dirty="0">
              <a:solidFill>
                <a:srgbClr val="FDE031"/>
              </a:solidFill>
            </a:endParaRPr>
          </a:p>
        </p:txBody>
      </p:sp>
      <p:sp>
        <p:nvSpPr>
          <p:cNvPr id="5" name="textruta 4">
            <a:extLst>
              <a:ext uri="{FF2B5EF4-FFF2-40B4-BE49-F238E27FC236}">
                <a16:creationId xmlns:a16="http://schemas.microsoft.com/office/drawing/2014/main" id="{AC8E054C-0766-4A9D-AC43-8EF082C61E34}"/>
              </a:ext>
            </a:extLst>
          </p:cNvPr>
          <p:cNvSpPr txBox="1"/>
          <p:nvPr/>
        </p:nvSpPr>
        <p:spPr>
          <a:xfrm>
            <a:off x="6423378" y="1569471"/>
            <a:ext cx="5396089" cy="4462760"/>
          </a:xfrm>
          <a:prstGeom prst="rect">
            <a:avLst/>
          </a:prstGeom>
          <a:noFill/>
        </p:spPr>
        <p:txBody>
          <a:bodyPr wrap="square" rtlCol="0">
            <a:spAutoFit/>
          </a:bodyPr>
          <a:lstStyle/>
          <a:p>
            <a:r>
              <a:rPr lang="sv-SE" sz="2800" b="1" dirty="0">
                <a:solidFill>
                  <a:srgbClr val="FDE031"/>
                </a:solidFill>
              </a:rPr>
              <a:t>Matchledaren</a:t>
            </a:r>
          </a:p>
          <a:p>
            <a:endParaRPr lang="sv-SE" sz="2000" dirty="0">
              <a:solidFill>
                <a:srgbClr val="FDE031"/>
              </a:solidFill>
            </a:endParaRPr>
          </a:p>
          <a:p>
            <a:r>
              <a:rPr lang="sv-SE" sz="2000" dirty="0">
                <a:solidFill>
                  <a:srgbClr val="FDE031"/>
                </a:solidFill>
              </a:rPr>
              <a:t>Minst 1 matchledare för varje match</a:t>
            </a:r>
          </a:p>
          <a:p>
            <a:endParaRPr lang="sv-SE" sz="2000" dirty="0">
              <a:solidFill>
                <a:srgbClr val="FDE031"/>
              </a:solidFill>
            </a:endParaRPr>
          </a:p>
          <a:p>
            <a:r>
              <a:rPr lang="sv-SE" sz="2000" dirty="0">
                <a:solidFill>
                  <a:srgbClr val="FDE031"/>
                </a:solidFill>
              </a:rPr>
              <a:t> Vad är matchledarens/domarens uppgifter och ansvar?</a:t>
            </a:r>
          </a:p>
          <a:p>
            <a:pPr marL="342900" indent="-342900">
              <a:buFont typeface="Arial" panose="020B0604020202020204" pitchFamily="34" charset="0"/>
              <a:buChar char="•"/>
            </a:pPr>
            <a:r>
              <a:rPr lang="sv-SE" sz="2000" dirty="0">
                <a:solidFill>
                  <a:srgbClr val="FDE031"/>
                </a:solidFill>
              </a:rPr>
              <a:t>Reglerna efterlevs</a:t>
            </a:r>
          </a:p>
          <a:p>
            <a:pPr marL="342900" indent="-342900">
              <a:buFont typeface="Arial" panose="020B0604020202020204" pitchFamily="34" charset="0"/>
              <a:buChar char="•"/>
            </a:pPr>
            <a:r>
              <a:rPr lang="sv-SE" sz="2000" dirty="0">
                <a:solidFill>
                  <a:srgbClr val="FDE031"/>
                </a:solidFill>
              </a:rPr>
              <a:t>Ha kontakt med övriga matchledare</a:t>
            </a:r>
          </a:p>
          <a:p>
            <a:pPr marL="342900" indent="-342900">
              <a:buFont typeface="Arial" panose="020B0604020202020204" pitchFamily="34" charset="0"/>
              <a:buChar char="•"/>
            </a:pPr>
            <a:endParaRPr lang="sv-SE" sz="2000" dirty="0">
              <a:solidFill>
                <a:srgbClr val="FDE031"/>
              </a:solidFill>
            </a:endParaRPr>
          </a:p>
          <a:p>
            <a:pPr marL="285750" indent="-285750">
              <a:buFontTx/>
              <a:buChar char="-"/>
            </a:pPr>
            <a:endParaRPr lang="sv-SE" sz="2000" dirty="0">
              <a:solidFill>
                <a:srgbClr val="FDE031"/>
              </a:solidFill>
            </a:endParaRPr>
          </a:p>
          <a:p>
            <a:r>
              <a:rPr lang="sv-SE" sz="2000" dirty="0">
                <a:solidFill>
                  <a:srgbClr val="FDE031"/>
                </a:solidFill>
              </a:rPr>
              <a:t>Man får ha matchledare upp till och med U11, från U12 och uppåt ska det var utbildade domare</a:t>
            </a:r>
          </a:p>
          <a:p>
            <a:endParaRPr lang="sv-SE" sz="3600" dirty="0">
              <a:solidFill>
                <a:srgbClr val="FDE031"/>
              </a:solidFill>
            </a:endParaRPr>
          </a:p>
        </p:txBody>
      </p:sp>
    </p:spTree>
    <p:extLst>
      <p:ext uri="{BB962C8B-B14F-4D97-AF65-F5344CB8AC3E}">
        <p14:creationId xmlns:p14="http://schemas.microsoft.com/office/powerpoint/2010/main" val="4199178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948266" y="1600200"/>
            <a:ext cx="11119555" cy="4585871"/>
          </a:xfrm>
          <a:prstGeom prst="rect">
            <a:avLst/>
          </a:prstGeom>
          <a:noFill/>
        </p:spPr>
        <p:txBody>
          <a:bodyPr wrap="square" rtlCol="0">
            <a:spAutoFit/>
          </a:bodyPr>
          <a:lstStyle/>
          <a:p>
            <a:r>
              <a:rPr lang="sv-SE" sz="2800" b="1" dirty="0">
                <a:solidFill>
                  <a:srgbClr val="FDE031"/>
                </a:solidFill>
              </a:rPr>
              <a:t>Speltider</a:t>
            </a:r>
          </a:p>
          <a:p>
            <a:endParaRPr lang="sv-SE" sz="2200" b="1" dirty="0">
              <a:solidFill>
                <a:srgbClr val="FDE031"/>
              </a:solidFill>
            </a:endParaRPr>
          </a:p>
          <a:p>
            <a:r>
              <a:rPr lang="sv-SE" sz="2200" b="1" dirty="0">
                <a:solidFill>
                  <a:srgbClr val="FDE031"/>
                </a:solidFill>
              </a:rPr>
              <a:t>Hur tar vi tiden i en match? </a:t>
            </a:r>
          </a:p>
          <a:p>
            <a:r>
              <a:rPr lang="sv-SE" sz="2200" dirty="0">
                <a:solidFill>
                  <a:srgbClr val="FDE031"/>
                </a:solidFill>
              </a:rPr>
              <a:t>Oavsett om det spelas en eller flera matcher används samma matchklocka för samtliga matcher. </a:t>
            </a:r>
          </a:p>
          <a:p>
            <a:pPr marL="285750" indent="-285750">
              <a:buFontTx/>
              <a:buChar char="-"/>
            </a:pPr>
            <a:endParaRPr lang="sv-SE" sz="2200" dirty="0">
              <a:solidFill>
                <a:srgbClr val="FDE031"/>
              </a:solidFill>
            </a:endParaRPr>
          </a:p>
          <a:p>
            <a:r>
              <a:rPr lang="sv-SE" sz="2200" b="1" dirty="0">
                <a:solidFill>
                  <a:srgbClr val="FDE031"/>
                </a:solidFill>
              </a:rPr>
              <a:t>Hur långa matcher spelar vi och när byter vi? </a:t>
            </a:r>
          </a:p>
          <a:p>
            <a:r>
              <a:rPr lang="sv-SE" sz="2200" dirty="0">
                <a:solidFill>
                  <a:srgbClr val="FDE031"/>
                </a:solidFill>
              </a:rPr>
              <a:t>En match är en period som pågår i 15 minuter. Alla matcher startar och slutar på en gemensam signal. En signal indikerar när det är dags för spelarbyten upp till och med U11. </a:t>
            </a:r>
          </a:p>
          <a:p>
            <a:r>
              <a:rPr lang="sv-SE" sz="2200" dirty="0">
                <a:solidFill>
                  <a:srgbClr val="FDE031"/>
                </a:solidFill>
              </a:rPr>
              <a:t>TKH-U9: 90 sekunder, U10-U11: 60 sekunder. </a:t>
            </a:r>
          </a:p>
          <a:p>
            <a:r>
              <a:rPr lang="sv-SE" dirty="0">
                <a:solidFill>
                  <a:srgbClr val="FDE031"/>
                </a:solidFill>
              </a:rPr>
              <a:t>(U12 har flygande byten eller byte vid avblåsning.)</a:t>
            </a:r>
          </a:p>
          <a:p>
            <a:endParaRPr lang="sv-SE" sz="2200" dirty="0">
              <a:solidFill>
                <a:srgbClr val="FDE031"/>
              </a:solidFill>
            </a:endParaRPr>
          </a:p>
          <a:p>
            <a:r>
              <a:rPr lang="sv-SE" sz="2200" b="1" dirty="0">
                <a:solidFill>
                  <a:srgbClr val="FDE031"/>
                </a:solidFill>
              </a:rPr>
              <a:t>Signal ska också ljuda när:</a:t>
            </a:r>
          </a:p>
          <a:p>
            <a:r>
              <a:rPr lang="sv-SE" sz="2200" dirty="0">
                <a:solidFill>
                  <a:srgbClr val="FDE031"/>
                </a:solidFill>
              </a:rPr>
              <a:t>En större skada uppstår eller ett större anläggningsproblem uppstår.</a:t>
            </a:r>
          </a:p>
        </p:txBody>
      </p:sp>
    </p:spTree>
    <p:extLst>
      <p:ext uri="{BB962C8B-B14F-4D97-AF65-F5344CB8AC3E}">
        <p14:creationId xmlns:p14="http://schemas.microsoft.com/office/powerpoint/2010/main" val="311917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ruta 13">
            <a:extLst>
              <a:ext uri="{FF2B5EF4-FFF2-40B4-BE49-F238E27FC236}">
                <a16:creationId xmlns:a16="http://schemas.microsoft.com/office/drawing/2014/main" id="{05D69FD0-4985-4F11-A08B-30E470106518}"/>
              </a:ext>
            </a:extLst>
          </p:cNvPr>
          <p:cNvSpPr txBox="1"/>
          <p:nvPr/>
        </p:nvSpPr>
        <p:spPr>
          <a:xfrm>
            <a:off x="831585" y="1453380"/>
            <a:ext cx="7963275" cy="4924425"/>
          </a:xfrm>
          <a:prstGeom prst="rect">
            <a:avLst/>
          </a:prstGeom>
          <a:noFill/>
        </p:spPr>
        <p:txBody>
          <a:bodyPr wrap="square" rtlCol="0">
            <a:spAutoFit/>
          </a:bodyPr>
          <a:lstStyle/>
          <a:p>
            <a:r>
              <a:rPr lang="sv-SE" altLang="sv-SE" sz="2800" b="1" dirty="0">
                <a:solidFill>
                  <a:srgbClr val="FDDB0F"/>
                </a:solidFill>
                <a:latin typeface="Calibri" panose="020F0502020204030204" pitchFamily="34" charset="0"/>
              </a:rPr>
              <a:t>Start av spel</a:t>
            </a:r>
          </a:p>
          <a:p>
            <a:endParaRPr lang="sv-SE" sz="2200" b="1" dirty="0">
              <a:solidFill>
                <a:srgbClr val="FDE031"/>
              </a:solidFill>
            </a:endParaRPr>
          </a:p>
          <a:p>
            <a:r>
              <a:rPr lang="sv-SE" sz="2200" dirty="0">
                <a:solidFill>
                  <a:srgbClr val="FDE031"/>
                </a:solidFill>
              </a:rPr>
              <a:t>Målet är att spelet ska startas upp så snabbt och säkert som möjligt. Spelet startas genom något av följande alternativ:</a:t>
            </a:r>
          </a:p>
          <a:p>
            <a:endParaRPr lang="sv-SE" sz="2200" dirty="0">
              <a:solidFill>
                <a:srgbClr val="FDE031"/>
              </a:solidFill>
            </a:endParaRPr>
          </a:p>
          <a:p>
            <a:r>
              <a:rPr lang="sv-SE" sz="2200" b="1" dirty="0">
                <a:solidFill>
                  <a:srgbClr val="FDE031"/>
                </a:solidFill>
              </a:rPr>
              <a:t>Nedsläpp</a:t>
            </a:r>
          </a:p>
          <a:p>
            <a:r>
              <a:rPr lang="sv-SE" sz="2200" dirty="0">
                <a:solidFill>
                  <a:srgbClr val="FDE031"/>
                </a:solidFill>
              </a:rPr>
              <a:t>Två spelare ställer upp mot varandra, matchledaren släpper pucken för ett nedsläpp vid mittpunkten, resterande spelare befinner sig bakom sin lagkamrat. En klassisk tekning alltså.</a:t>
            </a:r>
          </a:p>
          <a:p>
            <a:endParaRPr lang="sv-SE" sz="2200" dirty="0">
              <a:solidFill>
                <a:srgbClr val="FDE031"/>
              </a:solidFill>
            </a:endParaRPr>
          </a:p>
          <a:p>
            <a:r>
              <a:rPr lang="sv-SE" sz="2200" b="1" dirty="0">
                <a:solidFill>
                  <a:srgbClr val="FDE031"/>
                </a:solidFill>
              </a:rPr>
              <a:t>Uppstart</a:t>
            </a:r>
          </a:p>
          <a:p>
            <a:r>
              <a:rPr lang="sv-SE" sz="2200" dirty="0">
                <a:solidFill>
                  <a:srgbClr val="FDE031"/>
                </a:solidFill>
              </a:rPr>
              <a:t>Matchledaren använder en ny puck som kastas/läggs i någon av planens två dropprutor som ligger bakom de två målburarna. Motståndarna rör sig mot eget mål.</a:t>
            </a:r>
          </a:p>
        </p:txBody>
      </p:sp>
      <p:pic>
        <p:nvPicPr>
          <p:cNvPr id="15" name="Bildobjekt 14">
            <a:extLst>
              <a:ext uri="{FF2B5EF4-FFF2-40B4-BE49-F238E27FC236}">
                <a16:creationId xmlns:a16="http://schemas.microsoft.com/office/drawing/2014/main" id="{B5E57ECF-8421-4259-BBF2-EE4843F29753}"/>
              </a:ext>
            </a:extLst>
          </p:cNvPr>
          <p:cNvPicPr/>
          <p:nvPr/>
        </p:nvPicPr>
        <p:blipFill>
          <a:blip r:embed="rId3"/>
          <a:stretch>
            <a:fillRect/>
          </a:stretch>
        </p:blipFill>
        <p:spPr>
          <a:xfrm>
            <a:off x="8977745" y="3624349"/>
            <a:ext cx="3076736" cy="2275396"/>
          </a:xfrm>
          <a:prstGeom prst="rect">
            <a:avLst/>
          </a:prstGeom>
        </p:spPr>
      </p:pic>
    </p:spTree>
    <p:extLst>
      <p:ext uri="{BB962C8B-B14F-4D97-AF65-F5344CB8AC3E}">
        <p14:creationId xmlns:p14="http://schemas.microsoft.com/office/powerpoint/2010/main" val="440896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504514" y="1551997"/>
            <a:ext cx="10276375" cy="4339650"/>
          </a:xfrm>
          <a:prstGeom prst="rect">
            <a:avLst/>
          </a:prstGeom>
          <a:noFill/>
        </p:spPr>
        <p:txBody>
          <a:bodyPr wrap="square" rtlCol="0">
            <a:spAutoFit/>
          </a:bodyPr>
          <a:lstStyle/>
          <a:p>
            <a:r>
              <a:rPr lang="sv-SE" sz="2800" b="1" dirty="0">
                <a:solidFill>
                  <a:srgbClr val="FDE031"/>
                </a:solidFill>
              </a:rPr>
              <a:t>START AV SPEL</a:t>
            </a:r>
          </a:p>
          <a:p>
            <a:pPr marL="457200" indent="-457200">
              <a:buFont typeface="Arial" panose="020B0604020202020204" pitchFamily="34" charset="0"/>
              <a:buChar char="•"/>
            </a:pPr>
            <a:r>
              <a:rPr lang="sv-SE" sz="2000" b="1" dirty="0">
                <a:solidFill>
                  <a:srgbClr val="FDE031"/>
                </a:solidFill>
              </a:rPr>
              <a:t>Efter Mål:</a:t>
            </a:r>
            <a:r>
              <a:rPr lang="sv-SE" sz="2000" dirty="0">
                <a:solidFill>
                  <a:srgbClr val="FDE031"/>
                </a:solidFill>
              </a:rPr>
              <a:t> </a:t>
            </a:r>
            <a:r>
              <a:rPr lang="sv-SE" sz="2000" b="1" dirty="0">
                <a:solidFill>
                  <a:srgbClr val="FDE031"/>
                </a:solidFill>
              </a:rPr>
              <a:t>TKH-U11:</a:t>
            </a:r>
            <a:r>
              <a:rPr lang="sv-SE" sz="2000" dirty="0">
                <a:solidFill>
                  <a:srgbClr val="FDE031"/>
                </a:solidFill>
              </a:rPr>
              <a:t> uppstart från dropprutan. </a:t>
            </a:r>
          </a:p>
          <a:p>
            <a:pPr lvl="1"/>
            <a:r>
              <a:rPr lang="sv-SE" sz="1600" b="1" dirty="0">
                <a:solidFill>
                  <a:srgbClr val="FDE031"/>
                </a:solidFill>
              </a:rPr>
              <a:t>(U12:</a:t>
            </a:r>
            <a:r>
              <a:rPr lang="sv-SE" sz="1600" dirty="0">
                <a:solidFill>
                  <a:srgbClr val="FDE031"/>
                </a:solidFill>
              </a:rPr>
              <a:t> målvakten startar spelet.)</a:t>
            </a:r>
            <a:endParaRPr lang="sv-SE" sz="1400" dirty="0">
              <a:solidFill>
                <a:srgbClr val="FDE031"/>
              </a:solidFill>
            </a:endParaRPr>
          </a:p>
          <a:p>
            <a:pPr marL="457200" indent="-457200">
              <a:buFont typeface="Arial" panose="020B0604020202020204" pitchFamily="34" charset="0"/>
              <a:buChar char="•"/>
            </a:pPr>
            <a:endParaRPr lang="sv-SE" sz="1400" b="1" dirty="0">
              <a:solidFill>
                <a:srgbClr val="FDE031"/>
              </a:solidFill>
            </a:endParaRPr>
          </a:p>
          <a:p>
            <a:pPr marL="457200" indent="-457200">
              <a:buFont typeface="Arial" panose="020B0604020202020204" pitchFamily="34" charset="0"/>
              <a:buChar char="•"/>
            </a:pPr>
            <a:r>
              <a:rPr lang="sv-SE" sz="2000" b="1" dirty="0">
                <a:solidFill>
                  <a:srgbClr val="FDE031"/>
                </a:solidFill>
              </a:rPr>
              <a:t>Efter målvaktsblockering:</a:t>
            </a:r>
            <a:r>
              <a:rPr lang="sv-SE" sz="2000" dirty="0">
                <a:solidFill>
                  <a:srgbClr val="FDE031"/>
                </a:solidFill>
              </a:rPr>
              <a:t> </a:t>
            </a:r>
            <a:r>
              <a:rPr lang="sv-SE" sz="2000" b="1" dirty="0">
                <a:solidFill>
                  <a:srgbClr val="FDE031"/>
                </a:solidFill>
              </a:rPr>
              <a:t>TKH-U11:</a:t>
            </a:r>
            <a:r>
              <a:rPr lang="sv-SE" sz="2000" dirty="0">
                <a:solidFill>
                  <a:srgbClr val="FDE031"/>
                </a:solidFill>
              </a:rPr>
              <a:t> uppstart från dropprutan. </a:t>
            </a:r>
          </a:p>
          <a:p>
            <a:pPr lvl="1"/>
            <a:r>
              <a:rPr lang="sv-SE" sz="1600" b="1" dirty="0">
                <a:solidFill>
                  <a:srgbClr val="FDE031"/>
                </a:solidFill>
              </a:rPr>
              <a:t>(U12:</a:t>
            </a:r>
            <a:r>
              <a:rPr lang="sv-SE" sz="1600" dirty="0">
                <a:solidFill>
                  <a:srgbClr val="FDE031"/>
                </a:solidFill>
              </a:rPr>
              <a:t> målvakten startar spelet.)</a:t>
            </a:r>
            <a:endParaRPr lang="sv-SE" sz="2000" dirty="0">
              <a:solidFill>
                <a:srgbClr val="FDE031"/>
              </a:solidFill>
            </a:endParaRPr>
          </a:p>
          <a:p>
            <a:pPr marL="457200" indent="-457200">
              <a:buFont typeface="Arial" panose="020B0604020202020204" pitchFamily="34" charset="0"/>
              <a:buChar char="•"/>
            </a:pPr>
            <a:endParaRPr lang="sv-SE" sz="1400" dirty="0">
              <a:solidFill>
                <a:srgbClr val="FDE031"/>
              </a:solidFill>
            </a:endParaRPr>
          </a:p>
          <a:p>
            <a:pPr marL="457200" indent="-457200">
              <a:buFont typeface="Arial" panose="020B0604020202020204" pitchFamily="34" charset="0"/>
              <a:buChar char="•"/>
            </a:pPr>
            <a:r>
              <a:rPr lang="sv-SE" sz="2000" b="1" dirty="0">
                <a:solidFill>
                  <a:srgbClr val="FDE031"/>
                </a:solidFill>
              </a:rPr>
              <a:t>Efter stopp för förseelse: </a:t>
            </a:r>
            <a:r>
              <a:rPr lang="sv-SE" sz="2000" dirty="0">
                <a:solidFill>
                  <a:srgbClr val="FDE031"/>
                </a:solidFill>
              </a:rPr>
              <a:t>Laget som inte har gjort felet startar med pucken </a:t>
            </a:r>
          </a:p>
          <a:p>
            <a:pPr lvl="1"/>
            <a:r>
              <a:rPr lang="sv-SE" sz="2000" dirty="0">
                <a:solidFill>
                  <a:srgbClr val="FDE031"/>
                </a:solidFill>
              </a:rPr>
              <a:t>i sin droppruta eller genom jaktstraff (se senare bild).</a:t>
            </a:r>
          </a:p>
          <a:p>
            <a:endParaRPr lang="sv-SE" sz="1400" b="1" dirty="0">
              <a:solidFill>
                <a:srgbClr val="FDE031"/>
              </a:solidFill>
            </a:endParaRPr>
          </a:p>
          <a:p>
            <a:pPr marL="457200" indent="-457200">
              <a:buFont typeface="Arial" panose="020B0604020202020204" pitchFamily="34" charset="0"/>
              <a:buChar char="•"/>
            </a:pPr>
            <a:r>
              <a:rPr lang="sv-SE" sz="2000" b="1" dirty="0">
                <a:solidFill>
                  <a:srgbClr val="FDE031"/>
                </a:solidFill>
              </a:rPr>
              <a:t>Pucken utanför banan: </a:t>
            </a:r>
            <a:r>
              <a:rPr lang="sv-SE" sz="2000" dirty="0">
                <a:solidFill>
                  <a:srgbClr val="FDE031"/>
                </a:solidFill>
              </a:rPr>
              <a:t> Laget som inte har gjort felet startar med pucken </a:t>
            </a:r>
          </a:p>
          <a:p>
            <a:pPr lvl="1"/>
            <a:r>
              <a:rPr lang="sv-SE" sz="2000" dirty="0">
                <a:solidFill>
                  <a:srgbClr val="FDE031"/>
                </a:solidFill>
              </a:rPr>
              <a:t>från sin droppruta.</a:t>
            </a:r>
          </a:p>
          <a:p>
            <a:pPr marL="457200" indent="-457200">
              <a:buFont typeface="Arial" panose="020B0604020202020204" pitchFamily="34" charset="0"/>
              <a:buChar char="•"/>
            </a:pPr>
            <a:endParaRPr lang="sv-SE" sz="1400" b="1" dirty="0">
              <a:solidFill>
                <a:srgbClr val="FDE031"/>
              </a:solidFill>
            </a:endParaRPr>
          </a:p>
          <a:p>
            <a:pPr marL="457200" indent="-457200">
              <a:buFont typeface="Arial" panose="020B0604020202020204" pitchFamily="34" charset="0"/>
              <a:buChar char="•"/>
            </a:pPr>
            <a:r>
              <a:rPr lang="sv-SE" sz="2000" b="1" dirty="0">
                <a:solidFill>
                  <a:srgbClr val="FDE031"/>
                </a:solidFill>
              </a:rPr>
              <a:t>Vid spel med tutande spelarbyten: TKH-U11: </a:t>
            </a:r>
            <a:r>
              <a:rPr lang="sv-SE" sz="2000" dirty="0">
                <a:solidFill>
                  <a:srgbClr val="FDE031"/>
                </a:solidFill>
              </a:rPr>
              <a:t>Matchledaren genomför ett nedsläpp på mitten av banan. </a:t>
            </a:r>
            <a:endParaRPr lang="sv-SE" sz="2000" b="1" dirty="0">
              <a:solidFill>
                <a:srgbClr val="FDE031"/>
              </a:solidFill>
            </a:endParaRPr>
          </a:p>
        </p:txBody>
      </p:sp>
      <p:pic>
        <p:nvPicPr>
          <p:cNvPr id="17" name="Bildobjekt 16">
            <a:extLst>
              <a:ext uri="{FF2B5EF4-FFF2-40B4-BE49-F238E27FC236}">
                <a16:creationId xmlns:a16="http://schemas.microsoft.com/office/drawing/2014/main" id="{80662938-1C77-4CBD-86D4-9D8E8D585F46}"/>
              </a:ext>
            </a:extLst>
          </p:cNvPr>
          <p:cNvPicPr/>
          <p:nvPr/>
        </p:nvPicPr>
        <p:blipFill>
          <a:blip r:embed="rId3"/>
          <a:stretch>
            <a:fillRect/>
          </a:stretch>
        </p:blipFill>
        <p:spPr>
          <a:xfrm>
            <a:off x="9460088" y="3330883"/>
            <a:ext cx="2592955" cy="1763957"/>
          </a:xfrm>
          <a:prstGeom prst="rect">
            <a:avLst/>
          </a:prstGeom>
        </p:spPr>
      </p:pic>
    </p:spTree>
    <p:extLst>
      <p:ext uri="{BB962C8B-B14F-4D97-AF65-F5344CB8AC3E}">
        <p14:creationId xmlns:p14="http://schemas.microsoft.com/office/powerpoint/2010/main" val="980915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1" y="1910883"/>
            <a:ext cx="8356108" cy="2369880"/>
          </a:xfrm>
          <a:prstGeom prst="rect">
            <a:avLst/>
          </a:prstGeom>
          <a:noFill/>
        </p:spPr>
        <p:txBody>
          <a:bodyPr wrap="square" rtlCol="0">
            <a:spAutoFit/>
          </a:bodyPr>
          <a:lstStyle/>
          <a:p>
            <a:r>
              <a:rPr lang="sv-SE" sz="2800" b="1" dirty="0">
                <a:solidFill>
                  <a:srgbClr val="FDE031"/>
                </a:solidFill>
              </a:rPr>
              <a:t>Fysisk kontakt </a:t>
            </a:r>
          </a:p>
          <a:p>
            <a:endParaRPr lang="sv-SE" sz="2400" dirty="0">
              <a:solidFill>
                <a:srgbClr val="FDE031"/>
              </a:solidFill>
            </a:endParaRPr>
          </a:p>
          <a:p>
            <a:r>
              <a:rPr lang="sv-SE" sz="2400" dirty="0">
                <a:solidFill>
                  <a:srgbClr val="FDE031"/>
                </a:solidFill>
              </a:rPr>
              <a:t>Oavsett ålder så kommer fysisk kontakt att uppstå. Syftet med regelverket kring fysisk kontakt är att uppmuntra att återta puckinnehav på ett schysst sätt. Och att sedan vid rätt ålder få använda kroppen som verktyg.</a:t>
            </a:r>
            <a:endParaRPr lang="sv-SE" sz="4000" b="1" dirty="0">
              <a:solidFill>
                <a:srgbClr val="FDE031"/>
              </a:solidFill>
            </a:endParaRPr>
          </a:p>
        </p:txBody>
      </p:sp>
    </p:spTree>
    <p:extLst>
      <p:ext uri="{BB962C8B-B14F-4D97-AF65-F5344CB8AC3E}">
        <p14:creationId xmlns:p14="http://schemas.microsoft.com/office/powerpoint/2010/main" val="1746001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208180" y="1212618"/>
            <a:ext cx="11983820" cy="4955203"/>
          </a:xfrm>
          <a:prstGeom prst="rect">
            <a:avLst/>
          </a:prstGeom>
          <a:noFill/>
        </p:spPr>
        <p:txBody>
          <a:bodyPr wrap="square" rtlCol="0">
            <a:spAutoFit/>
          </a:bodyPr>
          <a:lstStyle/>
          <a:p>
            <a:r>
              <a:rPr lang="sv-SE" sz="2800" b="1" dirty="0">
                <a:solidFill>
                  <a:srgbClr val="FDE031"/>
                </a:solidFill>
              </a:rPr>
              <a:t>		Fysisk kontakt </a:t>
            </a:r>
          </a:p>
          <a:p>
            <a:endParaRPr lang="sv-SE" sz="2400" b="1" dirty="0">
              <a:solidFill>
                <a:srgbClr val="FDE031"/>
              </a:solidFill>
            </a:endParaRPr>
          </a:p>
          <a:p>
            <a:r>
              <a:rPr lang="sv-SE" sz="2400" b="1" dirty="0">
                <a:solidFill>
                  <a:srgbClr val="FDE031"/>
                </a:solidFill>
              </a:rPr>
              <a:t>Från TKH och upp till U11 så kan fysisk kontakt uppstå och 			</a:t>
            </a:r>
            <a:r>
              <a:rPr lang="sv-SE" sz="2400" b="1" u="sng" dirty="0">
                <a:solidFill>
                  <a:srgbClr val="FDE031"/>
                </a:solidFill>
              </a:rPr>
              <a:t>Regel</a:t>
            </a:r>
          </a:p>
          <a:p>
            <a:r>
              <a:rPr lang="sv-SE" sz="2400" b="1" dirty="0">
                <a:solidFill>
                  <a:srgbClr val="FDE031"/>
                </a:solidFill>
              </a:rPr>
              <a:t>vara tillåtet så länge spelaren inte:</a:t>
            </a:r>
            <a:r>
              <a:rPr lang="sv-SE" sz="2400" dirty="0">
                <a:solidFill>
                  <a:srgbClr val="FDE031"/>
                </a:solidFill>
              </a:rPr>
              <a:t> </a:t>
            </a:r>
          </a:p>
          <a:p>
            <a:pPr marL="342900" indent="-342900">
              <a:buFont typeface="Arial" panose="020B0604020202020204" pitchFamily="34" charset="0"/>
              <a:buChar char="•"/>
            </a:pPr>
            <a:r>
              <a:rPr lang="sv-SE" sz="2400" dirty="0">
                <a:solidFill>
                  <a:srgbClr val="FDE031"/>
                </a:solidFill>
              </a:rPr>
              <a:t>Tacklar en motståndare med kroppen eller någon del av sin utrustning		Illegal hit</a:t>
            </a:r>
          </a:p>
          <a:p>
            <a:pPr marL="342900" indent="-342900">
              <a:buFont typeface="Arial" panose="020B0604020202020204" pitchFamily="34" charset="0"/>
              <a:buChar char="•"/>
            </a:pPr>
            <a:r>
              <a:rPr lang="sv-SE" sz="2400" dirty="0">
                <a:solidFill>
                  <a:srgbClr val="FDE031"/>
                </a:solidFill>
              </a:rPr>
              <a:t>Hoppar mot en spelare  </a:t>
            </a:r>
          </a:p>
          <a:p>
            <a:pPr marL="342900" indent="-342900">
              <a:buFont typeface="Arial" panose="020B0604020202020204" pitchFamily="34" charset="0"/>
              <a:buChar char="•"/>
            </a:pPr>
            <a:r>
              <a:rPr lang="sv-SE" sz="2400" dirty="0">
                <a:solidFill>
                  <a:srgbClr val="FDE031"/>
                </a:solidFill>
              </a:rPr>
              <a:t>Tacklar en spelare mot sargen </a:t>
            </a:r>
          </a:p>
          <a:p>
            <a:pPr marL="342900" indent="-342900">
              <a:buFont typeface="Arial" panose="020B0604020202020204" pitchFamily="34" charset="0"/>
              <a:buChar char="•"/>
            </a:pPr>
            <a:r>
              <a:rPr lang="sv-SE" sz="2400" dirty="0">
                <a:solidFill>
                  <a:srgbClr val="FDE031"/>
                </a:solidFill>
              </a:rPr>
              <a:t>Knuffar eller slår en spelare med händerna					</a:t>
            </a:r>
            <a:r>
              <a:rPr lang="sv-SE" sz="2400" dirty="0" err="1">
                <a:solidFill>
                  <a:srgbClr val="FDE031"/>
                </a:solidFill>
              </a:rPr>
              <a:t>Roughing</a:t>
            </a:r>
            <a:endParaRPr lang="sv-SE" sz="2400" dirty="0">
              <a:solidFill>
                <a:srgbClr val="FDE031"/>
              </a:solidFill>
            </a:endParaRPr>
          </a:p>
          <a:p>
            <a:pPr marL="342900" indent="-342900">
              <a:buFont typeface="Arial" panose="020B0604020202020204" pitchFamily="34" charset="0"/>
              <a:buChar char="•"/>
            </a:pPr>
            <a:r>
              <a:rPr lang="sv-SE" sz="2400" dirty="0">
                <a:solidFill>
                  <a:srgbClr val="FDE031"/>
                </a:solidFill>
              </a:rPr>
              <a:t>Slår eller försöka slå en spelare med klubban 					Slashing</a:t>
            </a:r>
          </a:p>
          <a:p>
            <a:pPr marL="342900" indent="-342900">
              <a:buFont typeface="Arial" panose="020B0604020202020204" pitchFamily="34" charset="0"/>
              <a:buChar char="•"/>
            </a:pPr>
            <a:r>
              <a:rPr lang="sv-SE" sz="2400" dirty="0">
                <a:solidFill>
                  <a:srgbClr val="FDE031"/>
                </a:solidFill>
              </a:rPr>
              <a:t>Fäller eller försöka fälla en spelare med klubban eller kroppen 			Tripping</a:t>
            </a:r>
          </a:p>
          <a:p>
            <a:pPr marL="342900" indent="-342900">
              <a:buFont typeface="Arial" panose="020B0604020202020204" pitchFamily="34" charset="0"/>
              <a:buChar char="•"/>
            </a:pPr>
            <a:r>
              <a:rPr lang="sv-SE" sz="2400" dirty="0">
                <a:solidFill>
                  <a:srgbClr val="FDE031"/>
                </a:solidFill>
              </a:rPr>
              <a:t>Håller fast en spelare 								Holding</a:t>
            </a:r>
          </a:p>
          <a:p>
            <a:pPr marL="342900" indent="-342900">
              <a:buFont typeface="Arial" panose="020B0604020202020204" pitchFamily="34" charset="0"/>
              <a:buChar char="•"/>
            </a:pPr>
            <a:r>
              <a:rPr lang="sv-SE" sz="2400" dirty="0">
                <a:solidFill>
                  <a:srgbClr val="FDE031"/>
                </a:solidFill>
              </a:rPr>
              <a:t>Hindrar en spelare med sin klubba						</a:t>
            </a:r>
            <a:r>
              <a:rPr lang="sv-SE" sz="2400" dirty="0" err="1">
                <a:solidFill>
                  <a:srgbClr val="FDE031"/>
                </a:solidFill>
              </a:rPr>
              <a:t>Hooking</a:t>
            </a:r>
            <a:endParaRPr lang="sv-SE" sz="2400" dirty="0">
              <a:solidFill>
                <a:srgbClr val="FDE031"/>
              </a:solidFill>
            </a:endParaRPr>
          </a:p>
          <a:p>
            <a:pPr marL="342900" indent="-342900">
              <a:buFont typeface="Arial" panose="020B0604020202020204" pitchFamily="34" charset="0"/>
              <a:buChar char="•"/>
            </a:pPr>
            <a:r>
              <a:rPr lang="sv-SE" sz="2400" dirty="0">
                <a:solidFill>
                  <a:srgbClr val="FDE031"/>
                </a:solidFill>
              </a:rPr>
              <a:t>Hindra en motspelares förflyttning när denne inte har pucken			</a:t>
            </a:r>
            <a:r>
              <a:rPr lang="sv-SE" sz="2400" dirty="0" err="1">
                <a:solidFill>
                  <a:srgbClr val="FDE031"/>
                </a:solidFill>
              </a:rPr>
              <a:t>Interference</a:t>
            </a:r>
            <a:endParaRPr lang="sv-SE" sz="2400" dirty="0">
              <a:solidFill>
                <a:srgbClr val="FDE031"/>
              </a:solidFill>
            </a:endParaRPr>
          </a:p>
        </p:txBody>
      </p:sp>
    </p:spTree>
    <p:extLst>
      <p:ext uri="{BB962C8B-B14F-4D97-AF65-F5344CB8AC3E}">
        <p14:creationId xmlns:p14="http://schemas.microsoft.com/office/powerpoint/2010/main" val="316346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17600" y="1610389"/>
            <a:ext cx="10781915" cy="3231654"/>
          </a:xfrm>
          <a:prstGeom prst="rect">
            <a:avLst/>
          </a:prstGeom>
          <a:noFill/>
        </p:spPr>
        <p:txBody>
          <a:bodyPr wrap="square" rtlCol="0">
            <a:spAutoFit/>
          </a:bodyPr>
          <a:lstStyle/>
          <a:p>
            <a:r>
              <a:rPr lang="sv-SE" sz="2800" b="1" dirty="0">
                <a:solidFill>
                  <a:srgbClr val="FDE031"/>
                </a:solidFill>
              </a:rPr>
              <a:t>Otillåtet spel och olämpligt uppträdande </a:t>
            </a:r>
          </a:p>
          <a:p>
            <a:endParaRPr lang="sv-SE" sz="2200" dirty="0">
              <a:solidFill>
                <a:srgbClr val="FDE031"/>
              </a:solidFill>
            </a:endParaRPr>
          </a:p>
          <a:p>
            <a:r>
              <a:rPr lang="sv-SE" sz="2400" b="1" dirty="0">
                <a:solidFill>
                  <a:srgbClr val="FDE031"/>
                </a:solidFill>
              </a:rPr>
              <a:t>Matchledarens ansvar</a:t>
            </a:r>
          </a:p>
          <a:p>
            <a:r>
              <a:rPr lang="sv-SE" sz="2200" b="1" dirty="0">
                <a:solidFill>
                  <a:srgbClr val="FDE031"/>
                </a:solidFill>
              </a:rPr>
              <a:t> </a:t>
            </a:r>
          </a:p>
          <a:p>
            <a:r>
              <a:rPr lang="sv-SE" sz="2200" dirty="0">
                <a:solidFill>
                  <a:srgbClr val="FDE031"/>
                </a:solidFill>
              </a:rPr>
              <a:t>Matchledaren avgör om spelaren inte håller sig till reglerna och identifierar spelare som:</a:t>
            </a:r>
          </a:p>
          <a:p>
            <a:pPr marL="342900" indent="-342900">
              <a:buFont typeface="Arial" panose="020B0604020202020204" pitchFamily="34" charset="0"/>
              <a:buChar char="•"/>
            </a:pPr>
            <a:r>
              <a:rPr lang="sv-SE" sz="2200" dirty="0">
                <a:solidFill>
                  <a:srgbClr val="FDE031"/>
                </a:solidFill>
              </a:rPr>
              <a:t>Spelar på ett farligt eller oaktsamt/ovårdat/vårdslöst sätt</a:t>
            </a:r>
          </a:p>
          <a:p>
            <a:pPr marL="342900" indent="-342900">
              <a:buFont typeface="Arial" panose="020B0604020202020204" pitchFamily="34" charset="0"/>
              <a:buChar char="•"/>
            </a:pPr>
            <a:r>
              <a:rPr lang="sv-SE" sz="2200" dirty="0">
                <a:solidFill>
                  <a:srgbClr val="FDE031"/>
                </a:solidFill>
              </a:rPr>
              <a:t>Genom uppträdande och språkbruk inte efterlever fair play och respekt</a:t>
            </a:r>
          </a:p>
          <a:p>
            <a:pPr marL="342900" indent="-342900">
              <a:buFont typeface="Arial" panose="020B0604020202020204" pitchFamily="34" charset="0"/>
              <a:buChar char="•"/>
            </a:pPr>
            <a:r>
              <a:rPr lang="sv-SE" sz="2200" dirty="0">
                <a:solidFill>
                  <a:srgbClr val="FDE031"/>
                </a:solidFill>
              </a:rPr>
              <a:t>Ansvarar för att ta bort spelare från en match om denne upprepade gånger spelar ovårdat</a:t>
            </a:r>
          </a:p>
          <a:p>
            <a:endParaRPr lang="sv-SE" sz="2200" dirty="0">
              <a:solidFill>
                <a:srgbClr val="FDE031"/>
              </a:solidFill>
            </a:endParaRPr>
          </a:p>
        </p:txBody>
      </p:sp>
    </p:spTree>
    <p:extLst>
      <p:ext uri="{BB962C8B-B14F-4D97-AF65-F5344CB8AC3E}">
        <p14:creationId xmlns:p14="http://schemas.microsoft.com/office/powerpoint/2010/main" val="2129417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475751" y="1316249"/>
            <a:ext cx="9729805" cy="4862870"/>
          </a:xfrm>
          <a:prstGeom prst="rect">
            <a:avLst/>
          </a:prstGeom>
          <a:noFill/>
        </p:spPr>
        <p:txBody>
          <a:bodyPr wrap="square" rtlCol="0">
            <a:spAutoFit/>
          </a:bodyPr>
          <a:lstStyle/>
          <a:p>
            <a:r>
              <a:rPr lang="sv-SE" sz="2800" b="1" dirty="0">
                <a:solidFill>
                  <a:srgbClr val="FDE031"/>
                </a:solidFill>
              </a:rPr>
              <a:t>ARBETSSÄTT VID FÖRSEELSE och OLÄMPLIGT UPPTRÄDANDE</a:t>
            </a:r>
          </a:p>
          <a:p>
            <a:endParaRPr lang="sv-SE" sz="2400" i="1" dirty="0">
              <a:solidFill>
                <a:srgbClr val="FDE031"/>
              </a:solidFill>
            </a:endParaRPr>
          </a:p>
          <a:p>
            <a:r>
              <a:rPr lang="sv-SE" sz="2400" b="1" dirty="0">
                <a:solidFill>
                  <a:srgbClr val="FDE031"/>
                </a:solidFill>
              </a:rPr>
              <a:t>Praktisk genomförande: </a:t>
            </a:r>
            <a:r>
              <a:rPr lang="sv-SE" sz="2400" dirty="0">
                <a:solidFill>
                  <a:srgbClr val="FDE031"/>
                </a:solidFill>
              </a:rPr>
              <a:t>Spelet blåses av och matchledaren tillrättavisar spelaren. </a:t>
            </a:r>
          </a:p>
          <a:p>
            <a:endParaRPr lang="sv-SE" sz="2400" i="1" dirty="0">
              <a:solidFill>
                <a:srgbClr val="FDE031"/>
              </a:solidFill>
            </a:endParaRPr>
          </a:p>
          <a:p>
            <a:r>
              <a:rPr lang="sv-SE" sz="2400" b="1" dirty="0">
                <a:solidFill>
                  <a:srgbClr val="FDE031"/>
                </a:solidFill>
              </a:rPr>
              <a:t>TKH-U9: </a:t>
            </a:r>
            <a:r>
              <a:rPr lang="sv-SE" sz="2400" dirty="0">
                <a:solidFill>
                  <a:srgbClr val="FDE031"/>
                </a:solidFill>
              </a:rPr>
              <a:t>Båda fallen innebär tillrättavisning och uppstart av spel från icke felande lags droppruta.</a:t>
            </a:r>
          </a:p>
          <a:p>
            <a:endParaRPr lang="sv-SE" sz="2400" dirty="0">
              <a:solidFill>
                <a:srgbClr val="FDE031"/>
              </a:solidFill>
            </a:endParaRPr>
          </a:p>
          <a:p>
            <a:r>
              <a:rPr lang="sv-SE" sz="2400" b="1" dirty="0">
                <a:solidFill>
                  <a:srgbClr val="FDE031"/>
                </a:solidFill>
              </a:rPr>
              <a:t>U10-U11: </a:t>
            </a:r>
            <a:r>
              <a:rPr lang="sv-SE" sz="2400" dirty="0">
                <a:solidFill>
                  <a:srgbClr val="FDE031"/>
                </a:solidFill>
              </a:rPr>
              <a:t>Förseelser innebär tillrättavisning och start från droppruta. Vid olämpligt uppträdande tilldelas icke felande lag en jaktstraff. Den får läggas av valfri spelare i laget.</a:t>
            </a:r>
          </a:p>
          <a:p>
            <a:endParaRPr lang="sv-SE" sz="2400" b="1" dirty="0">
              <a:solidFill>
                <a:srgbClr val="FDE031"/>
              </a:solidFill>
            </a:endParaRPr>
          </a:p>
          <a:p>
            <a:r>
              <a:rPr lang="sv-SE" b="1" dirty="0">
                <a:solidFill>
                  <a:srgbClr val="FDE031"/>
                </a:solidFill>
              </a:rPr>
              <a:t>(U12:</a:t>
            </a:r>
            <a:r>
              <a:rPr lang="sv-SE" dirty="0">
                <a:solidFill>
                  <a:srgbClr val="FDE031"/>
                </a:solidFill>
              </a:rPr>
              <a:t> I båda fallen tilldelas icke felande lag en jaktstraff. Den får läggas av valfri spelare i laget.)</a:t>
            </a:r>
            <a:endParaRPr lang="sv-SE" sz="2000" dirty="0">
              <a:solidFill>
                <a:srgbClr val="FDE031"/>
              </a:solidFill>
            </a:endParaRPr>
          </a:p>
        </p:txBody>
      </p:sp>
    </p:spTree>
    <p:extLst>
      <p:ext uri="{BB962C8B-B14F-4D97-AF65-F5344CB8AC3E}">
        <p14:creationId xmlns:p14="http://schemas.microsoft.com/office/powerpoint/2010/main" val="2627005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610969" y="1759675"/>
            <a:ext cx="8691075" cy="4708981"/>
          </a:xfrm>
          <a:prstGeom prst="rect">
            <a:avLst/>
          </a:prstGeom>
          <a:noFill/>
        </p:spPr>
        <p:txBody>
          <a:bodyPr wrap="square" rtlCol="0">
            <a:spAutoFit/>
          </a:bodyPr>
          <a:lstStyle/>
          <a:p>
            <a:r>
              <a:rPr lang="sv-SE" sz="2800" b="1" dirty="0">
                <a:solidFill>
                  <a:srgbClr val="FDE031"/>
                </a:solidFill>
              </a:rPr>
              <a:t>Jaktstraff:</a:t>
            </a:r>
          </a:p>
          <a:p>
            <a:pPr marL="342900" indent="-342900">
              <a:buFont typeface="Arial" panose="020B0604020202020204" pitchFamily="34" charset="0"/>
              <a:buChar char="•"/>
            </a:pPr>
            <a:r>
              <a:rPr lang="sv-SE" sz="2400" dirty="0">
                <a:solidFill>
                  <a:srgbClr val="FDE031"/>
                </a:solidFill>
              </a:rPr>
              <a:t>Valfri spelare genomför jaktstraffen</a:t>
            </a:r>
          </a:p>
          <a:p>
            <a:pPr marL="342900" indent="-342900">
              <a:buFont typeface="Arial" panose="020B0604020202020204" pitchFamily="34" charset="0"/>
              <a:buChar char="•"/>
            </a:pPr>
            <a:r>
              <a:rPr lang="sv-SE" sz="2400" dirty="0">
                <a:solidFill>
                  <a:srgbClr val="FDE031"/>
                </a:solidFill>
              </a:rPr>
              <a:t>Straffläggaren startar med pucken på mittpunkten</a:t>
            </a:r>
          </a:p>
          <a:p>
            <a:pPr marL="342900" indent="-342900">
              <a:buFont typeface="Arial" panose="020B0604020202020204" pitchFamily="34" charset="0"/>
              <a:buChar char="•"/>
            </a:pPr>
            <a:r>
              <a:rPr lang="sv-SE" sz="2400" dirty="0">
                <a:solidFill>
                  <a:srgbClr val="FDE031"/>
                </a:solidFill>
              </a:rPr>
              <a:t>Resterande spelare står bredvid målet bakom spelaren</a:t>
            </a:r>
          </a:p>
          <a:p>
            <a:pPr marL="342900" indent="-342900">
              <a:buFont typeface="Arial" panose="020B0604020202020204" pitchFamily="34" charset="0"/>
              <a:buChar char="•"/>
            </a:pPr>
            <a:r>
              <a:rPr lang="sv-SE" sz="2400" dirty="0">
                <a:solidFill>
                  <a:srgbClr val="FDE031"/>
                </a:solidFill>
              </a:rPr>
              <a:t>Signal från matchledaren startar straffläggare och jagande spelare</a:t>
            </a:r>
          </a:p>
          <a:p>
            <a:pPr marL="342900" indent="-342900">
              <a:buFont typeface="Arial" panose="020B0604020202020204" pitchFamily="34" charset="0"/>
              <a:buChar char="•"/>
            </a:pPr>
            <a:r>
              <a:rPr lang="sv-SE" sz="2400" dirty="0">
                <a:solidFill>
                  <a:srgbClr val="FDE031"/>
                </a:solidFill>
              </a:rPr>
              <a:t>Missas straffen så fortgår spelet</a:t>
            </a:r>
          </a:p>
          <a:p>
            <a:pPr marL="342900" indent="-342900">
              <a:buFont typeface="Arial" panose="020B0604020202020204" pitchFamily="34" charset="0"/>
              <a:buChar char="•"/>
            </a:pPr>
            <a:r>
              <a:rPr lang="sv-SE" sz="2400" dirty="0">
                <a:solidFill>
                  <a:srgbClr val="FDE031"/>
                </a:solidFill>
              </a:rPr>
              <a:t>Blir det mål på straffen så spelar försvarande lag igång spelet genom uppstart</a:t>
            </a:r>
          </a:p>
          <a:p>
            <a:endParaRPr lang="sv-SE" sz="2400" dirty="0">
              <a:solidFill>
                <a:srgbClr val="FDE031"/>
              </a:solidFill>
            </a:endParaRPr>
          </a:p>
          <a:p>
            <a:r>
              <a:rPr lang="sv-SE" sz="2400" dirty="0">
                <a:solidFill>
                  <a:srgbClr val="FDE031"/>
                </a:solidFill>
              </a:rPr>
              <a:t>Tuta för byte i samband med straff? </a:t>
            </a:r>
          </a:p>
          <a:p>
            <a:r>
              <a:rPr lang="sv-SE" sz="2400" dirty="0">
                <a:solidFill>
                  <a:srgbClr val="FDE031"/>
                </a:solidFill>
              </a:rPr>
              <a:t>Lägg vanlig straff först och genomför sedan bytet.</a:t>
            </a:r>
            <a:r>
              <a:rPr lang="sv-SE" b="1" dirty="0">
                <a:solidFill>
                  <a:srgbClr val="FFFF00"/>
                </a:solidFill>
              </a:rPr>
              <a:t> </a:t>
            </a:r>
            <a:endParaRPr lang="sv-SE" dirty="0">
              <a:solidFill>
                <a:srgbClr val="FFFF00"/>
              </a:solidFill>
            </a:endParaRPr>
          </a:p>
          <a:p>
            <a:pPr marL="457200" indent="-457200">
              <a:buFont typeface="Arial" panose="020B0604020202020204" pitchFamily="34" charset="0"/>
              <a:buChar char="•"/>
            </a:pPr>
            <a:endParaRPr lang="sv-SE" sz="3200" b="1" dirty="0">
              <a:solidFill>
                <a:srgbClr val="FFFF00"/>
              </a:solidFill>
            </a:endParaRPr>
          </a:p>
        </p:txBody>
      </p:sp>
      <p:pic>
        <p:nvPicPr>
          <p:cNvPr id="5" name="Bildobjekt 4">
            <a:extLst>
              <a:ext uri="{FF2B5EF4-FFF2-40B4-BE49-F238E27FC236}">
                <a16:creationId xmlns:a16="http://schemas.microsoft.com/office/drawing/2014/main" id="{5A73EBCF-F2FF-4D8C-97BF-8565221BBA9C}"/>
              </a:ext>
            </a:extLst>
          </p:cNvPr>
          <p:cNvPicPr/>
          <p:nvPr/>
        </p:nvPicPr>
        <p:blipFill>
          <a:blip r:embed="rId3"/>
          <a:stretch>
            <a:fillRect/>
          </a:stretch>
        </p:blipFill>
        <p:spPr>
          <a:xfrm>
            <a:off x="8877992" y="3857105"/>
            <a:ext cx="3048395" cy="2130807"/>
          </a:xfrm>
          <a:prstGeom prst="rect">
            <a:avLst/>
          </a:prstGeom>
        </p:spPr>
      </p:pic>
    </p:spTree>
    <p:extLst>
      <p:ext uri="{BB962C8B-B14F-4D97-AF65-F5344CB8AC3E}">
        <p14:creationId xmlns:p14="http://schemas.microsoft.com/office/powerpoint/2010/main" val="2891452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2985433"/>
          </a:xfrm>
          <a:prstGeom prst="rect">
            <a:avLst/>
          </a:prstGeom>
          <a:noFill/>
        </p:spPr>
        <p:txBody>
          <a:bodyPr wrap="square" rtlCol="0">
            <a:spAutoFit/>
          </a:bodyPr>
          <a:lstStyle/>
          <a:p>
            <a:r>
              <a:rPr lang="sv-SE" sz="2800" b="1" dirty="0">
                <a:solidFill>
                  <a:srgbClr val="FDE031"/>
                </a:solidFill>
              </a:rPr>
              <a:t>Mål </a:t>
            </a:r>
            <a:endParaRPr lang="sv-SE" sz="2800" dirty="0">
              <a:solidFill>
                <a:srgbClr val="FDE031"/>
              </a:solidFill>
            </a:endParaRPr>
          </a:p>
          <a:p>
            <a:endParaRPr lang="sv-SE" sz="2400" b="1" dirty="0">
              <a:solidFill>
                <a:srgbClr val="FDE031"/>
              </a:solidFill>
            </a:endParaRPr>
          </a:p>
          <a:p>
            <a:r>
              <a:rPr lang="sv-SE" sz="2400" b="1" dirty="0">
                <a:solidFill>
                  <a:srgbClr val="FDE031"/>
                </a:solidFill>
              </a:rPr>
              <a:t>Mål</a:t>
            </a:r>
            <a:r>
              <a:rPr lang="sv-SE" sz="2400" dirty="0">
                <a:solidFill>
                  <a:srgbClr val="FDE031"/>
                </a:solidFill>
              </a:rPr>
              <a:t> – Matchledaren ska döma mål om en spelare - med sin klubba - spelat pucken över mållinjen. Mål ska dömas om hela pucken passerat mållinjen och spelats dit på ett tillåtet sätt.</a:t>
            </a:r>
          </a:p>
          <a:p>
            <a:endParaRPr lang="sv-SE" sz="2400" b="1" dirty="0">
              <a:solidFill>
                <a:srgbClr val="FDE031"/>
              </a:solidFill>
            </a:endParaRPr>
          </a:p>
          <a:p>
            <a:pPr marL="457200" indent="-457200">
              <a:buFont typeface="Arial" panose="020B0604020202020204" pitchFamily="34" charset="0"/>
              <a:buChar char="•"/>
            </a:pPr>
            <a:endParaRPr lang="sv-SE" sz="4000" b="1" dirty="0">
              <a:solidFill>
                <a:srgbClr val="FDE031"/>
              </a:solidFill>
            </a:endParaRPr>
          </a:p>
        </p:txBody>
      </p:sp>
      <p:pic>
        <p:nvPicPr>
          <p:cNvPr id="5" name="Bildobjekt 4">
            <a:extLst>
              <a:ext uri="{FF2B5EF4-FFF2-40B4-BE49-F238E27FC236}">
                <a16:creationId xmlns:a16="http://schemas.microsoft.com/office/drawing/2014/main" id="{71583AD0-002B-41F6-A27A-8A6FB4CBC6D8}"/>
              </a:ext>
            </a:extLst>
          </p:cNvPr>
          <p:cNvPicPr>
            <a:picLocks noChangeAspect="1"/>
          </p:cNvPicPr>
          <p:nvPr/>
        </p:nvPicPr>
        <p:blipFill>
          <a:blip r:embed="rId3"/>
          <a:stretch>
            <a:fillRect/>
          </a:stretch>
        </p:blipFill>
        <p:spPr>
          <a:xfrm>
            <a:off x="7537314" y="3481891"/>
            <a:ext cx="2779503" cy="2684255"/>
          </a:xfrm>
          <a:prstGeom prst="rect">
            <a:avLst/>
          </a:prstGeom>
        </p:spPr>
      </p:pic>
    </p:spTree>
    <p:extLst>
      <p:ext uri="{BB962C8B-B14F-4D97-AF65-F5344CB8AC3E}">
        <p14:creationId xmlns:p14="http://schemas.microsoft.com/office/powerpoint/2010/main" val="3266249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1143000" y="1600200"/>
            <a:ext cx="10548257" cy="3354765"/>
          </a:xfrm>
          <a:prstGeom prst="rect">
            <a:avLst/>
          </a:prstGeom>
          <a:noFill/>
        </p:spPr>
        <p:txBody>
          <a:bodyPr wrap="square" rtlCol="0">
            <a:spAutoFit/>
          </a:bodyPr>
          <a:lstStyle/>
          <a:p>
            <a:r>
              <a:rPr lang="sv-SE" sz="2800" b="1" dirty="0">
                <a:solidFill>
                  <a:srgbClr val="FDE031"/>
                </a:solidFill>
              </a:rPr>
              <a:t>Mål </a:t>
            </a:r>
            <a:endParaRPr lang="sv-SE" sz="2800" dirty="0">
              <a:solidFill>
                <a:srgbClr val="FDE031"/>
              </a:solidFill>
            </a:endParaRPr>
          </a:p>
          <a:p>
            <a:endParaRPr lang="sv-SE" sz="2400" b="1" dirty="0">
              <a:solidFill>
                <a:srgbClr val="FDE031"/>
              </a:solidFill>
            </a:endParaRPr>
          </a:p>
          <a:p>
            <a:r>
              <a:rPr lang="sv-SE" sz="2400" b="1" dirty="0">
                <a:solidFill>
                  <a:srgbClr val="FDE031"/>
                </a:solidFill>
              </a:rPr>
              <a:t>Ej mål –</a:t>
            </a:r>
            <a:r>
              <a:rPr lang="sv-SE" sz="2400" dirty="0">
                <a:solidFill>
                  <a:srgbClr val="FDE031"/>
                </a:solidFill>
              </a:rPr>
              <a:t> Ett mål kan inte godkännas ifall: </a:t>
            </a:r>
          </a:p>
          <a:p>
            <a:pPr marL="342900" indent="-342900">
              <a:buFont typeface="Arial" panose="020B0604020202020204" pitchFamily="34" charset="0"/>
              <a:buChar char="•"/>
            </a:pPr>
            <a:r>
              <a:rPr lang="sv-SE" sz="2400" dirty="0">
                <a:solidFill>
                  <a:srgbClr val="FDE031"/>
                </a:solidFill>
              </a:rPr>
              <a:t>Spelaren använder klubban över axelhöjd</a:t>
            </a:r>
          </a:p>
          <a:p>
            <a:pPr marL="342900" indent="-342900">
              <a:buFont typeface="Arial" panose="020B0604020202020204" pitchFamily="34" charset="0"/>
              <a:buChar char="•"/>
            </a:pPr>
            <a:r>
              <a:rPr lang="sv-SE" sz="2400" dirty="0">
                <a:solidFill>
                  <a:srgbClr val="FDE031"/>
                </a:solidFill>
              </a:rPr>
              <a:t>Spelaren påverkar eller kör på målvakten</a:t>
            </a:r>
          </a:p>
          <a:p>
            <a:pPr marL="342900" indent="-342900">
              <a:buFont typeface="Arial" panose="020B0604020202020204" pitchFamily="34" charset="0"/>
              <a:buChar char="•"/>
            </a:pPr>
            <a:r>
              <a:rPr lang="sv-SE" sz="2400" dirty="0">
                <a:solidFill>
                  <a:srgbClr val="FDE031"/>
                </a:solidFill>
              </a:rPr>
              <a:t>Spelaren använder något annat än sin klubba för att göra mål</a:t>
            </a:r>
          </a:p>
          <a:p>
            <a:pPr marL="342900" indent="-342900">
              <a:buFont typeface="Arial" panose="020B0604020202020204" pitchFamily="34" charset="0"/>
              <a:buChar char="•"/>
            </a:pPr>
            <a:r>
              <a:rPr lang="sv-SE" sz="2400" dirty="0">
                <a:solidFill>
                  <a:srgbClr val="FDE031"/>
                </a:solidFill>
              </a:rPr>
              <a:t>Målburen är flyttad ur läge</a:t>
            </a:r>
          </a:p>
          <a:p>
            <a:pPr marL="457200" indent="-457200">
              <a:buFont typeface="Arial" panose="020B0604020202020204" pitchFamily="34" charset="0"/>
              <a:buChar char="•"/>
            </a:pPr>
            <a:endParaRPr lang="sv-SE" sz="4000" b="1" dirty="0">
              <a:solidFill>
                <a:srgbClr val="FDE031"/>
              </a:solidFill>
            </a:endParaRPr>
          </a:p>
        </p:txBody>
      </p:sp>
      <p:pic>
        <p:nvPicPr>
          <p:cNvPr id="5" name="Bildobjekt 4">
            <a:extLst>
              <a:ext uri="{FF2B5EF4-FFF2-40B4-BE49-F238E27FC236}">
                <a16:creationId xmlns:a16="http://schemas.microsoft.com/office/drawing/2014/main" id="{E7BFDD07-B3AA-4A04-9895-AA870E4107DA}"/>
              </a:ext>
            </a:extLst>
          </p:cNvPr>
          <p:cNvPicPr>
            <a:picLocks noChangeAspect="1"/>
          </p:cNvPicPr>
          <p:nvPr/>
        </p:nvPicPr>
        <p:blipFill>
          <a:blip r:embed="rId3"/>
          <a:stretch>
            <a:fillRect/>
          </a:stretch>
        </p:blipFill>
        <p:spPr>
          <a:xfrm>
            <a:off x="7971181" y="3955774"/>
            <a:ext cx="3547551" cy="2307947"/>
          </a:xfrm>
          <a:prstGeom prst="rect">
            <a:avLst/>
          </a:prstGeom>
        </p:spPr>
      </p:pic>
    </p:spTree>
    <p:extLst>
      <p:ext uri="{BB962C8B-B14F-4D97-AF65-F5344CB8AC3E}">
        <p14:creationId xmlns:p14="http://schemas.microsoft.com/office/powerpoint/2010/main" val="1675969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 4">
            <a:extLst>
              <a:ext uri="{FF2B5EF4-FFF2-40B4-BE49-F238E27FC236}">
                <a16:creationId xmlns:a16="http://schemas.microsoft.com/office/drawing/2014/main" id="{787DC403-BC1F-4811-8442-CA6D085A9EEF}"/>
              </a:ext>
            </a:extLst>
          </p:cNvPr>
          <p:cNvGrpSpPr/>
          <p:nvPr/>
        </p:nvGrpSpPr>
        <p:grpSpPr>
          <a:xfrm>
            <a:off x="971103" y="1337009"/>
            <a:ext cx="4086516" cy="4913454"/>
            <a:chOff x="3866627" y="2130011"/>
            <a:chExt cx="1872492" cy="2379112"/>
          </a:xfrm>
        </p:grpSpPr>
        <p:sp>
          <p:nvSpPr>
            <p:cNvPr id="7" name="Rektangel med rundade hörn 22">
              <a:extLst>
                <a:ext uri="{FF2B5EF4-FFF2-40B4-BE49-F238E27FC236}">
                  <a16:creationId xmlns:a16="http://schemas.microsoft.com/office/drawing/2014/main" id="{7179BD10-664D-459F-AD61-75A1A4680B63}"/>
                </a:ext>
              </a:extLst>
            </p:cNvPr>
            <p:cNvSpPr/>
            <p:nvPr/>
          </p:nvSpPr>
          <p:spPr>
            <a:xfrm rot="5400000">
              <a:off x="3606560" y="2390873"/>
              <a:ext cx="2379112" cy="1857388"/>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8" name="Grupp 7">
              <a:extLst>
                <a:ext uri="{FF2B5EF4-FFF2-40B4-BE49-F238E27FC236}">
                  <a16:creationId xmlns:a16="http://schemas.microsoft.com/office/drawing/2014/main" id="{9CBE7A02-9BA7-41D8-B965-A09D381B1101}"/>
                </a:ext>
              </a:extLst>
            </p:cNvPr>
            <p:cNvGrpSpPr/>
            <p:nvPr/>
          </p:nvGrpSpPr>
          <p:grpSpPr>
            <a:xfrm rot="5400000">
              <a:off x="4500937" y="3708756"/>
              <a:ext cx="571504" cy="571504"/>
              <a:chOff x="1993086" y="2800219"/>
              <a:chExt cx="571504" cy="571504"/>
            </a:xfrm>
          </p:grpSpPr>
          <p:sp>
            <p:nvSpPr>
              <p:cNvPr id="46" name="Ellips 45">
                <a:extLst>
                  <a:ext uri="{FF2B5EF4-FFF2-40B4-BE49-F238E27FC236}">
                    <a16:creationId xmlns:a16="http://schemas.microsoft.com/office/drawing/2014/main" id="{7CC765A4-81A2-424F-9C35-D99BF9A1DD0A}"/>
                  </a:ext>
                </a:extLst>
              </p:cNvPr>
              <p:cNvSpPr/>
              <p:nvPr/>
            </p:nvSpPr>
            <p:spPr>
              <a:xfrm>
                <a:off x="1993086" y="2800219"/>
                <a:ext cx="571504" cy="57150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
            <p:nvSpPr>
              <p:cNvPr id="47" name="Ellips 46">
                <a:extLst>
                  <a:ext uri="{FF2B5EF4-FFF2-40B4-BE49-F238E27FC236}">
                    <a16:creationId xmlns:a16="http://schemas.microsoft.com/office/drawing/2014/main" id="{223E84C8-8141-4B8C-A34E-BCAB76932E67}"/>
                  </a:ext>
                </a:extLst>
              </p:cNvPr>
              <p:cNvSpPr/>
              <p:nvPr/>
            </p:nvSpPr>
            <p:spPr>
              <a:xfrm>
                <a:off x="2258368" y="3063112"/>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v-SE"/>
              </a:p>
            </p:txBody>
          </p:sp>
        </p:grpSp>
        <p:cxnSp>
          <p:nvCxnSpPr>
            <p:cNvPr id="9" name="Rak 5">
              <a:extLst>
                <a:ext uri="{FF2B5EF4-FFF2-40B4-BE49-F238E27FC236}">
                  <a16:creationId xmlns:a16="http://schemas.microsoft.com/office/drawing/2014/main" id="{AF3B6FA6-5A9D-488C-AB5E-5A48B26472C2}"/>
                </a:ext>
              </a:extLst>
            </p:cNvPr>
            <p:cNvCxnSpPr/>
            <p:nvPr/>
          </p:nvCxnSpPr>
          <p:spPr>
            <a:xfrm flipH="1">
              <a:off x="3866627" y="3998485"/>
              <a:ext cx="1857388"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Rak 7">
              <a:extLst>
                <a:ext uri="{FF2B5EF4-FFF2-40B4-BE49-F238E27FC236}">
                  <a16:creationId xmlns:a16="http://schemas.microsoft.com/office/drawing/2014/main" id="{D4B76F88-5A3E-4A22-B931-3AF494B6667A}"/>
                </a:ext>
              </a:extLst>
            </p:cNvPr>
            <p:cNvCxnSpPr/>
            <p:nvPr/>
          </p:nvCxnSpPr>
          <p:spPr>
            <a:xfrm rot="10800000">
              <a:off x="3867421" y="3463494"/>
              <a:ext cx="185738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Rak 10">
              <a:extLst>
                <a:ext uri="{FF2B5EF4-FFF2-40B4-BE49-F238E27FC236}">
                  <a16:creationId xmlns:a16="http://schemas.microsoft.com/office/drawing/2014/main" id="{5E941D6E-DC61-4B17-B0C3-5BEEFC0BCC15}"/>
                </a:ext>
              </a:extLst>
            </p:cNvPr>
            <p:cNvCxnSpPr/>
            <p:nvPr/>
          </p:nvCxnSpPr>
          <p:spPr>
            <a:xfrm flipV="1">
              <a:off x="3881731" y="3459538"/>
              <a:ext cx="18573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upp 11">
              <a:extLst>
                <a:ext uri="{FF2B5EF4-FFF2-40B4-BE49-F238E27FC236}">
                  <a16:creationId xmlns:a16="http://schemas.microsoft.com/office/drawing/2014/main" id="{97A404D1-1126-483C-B038-00C252EF7AD3}"/>
                </a:ext>
              </a:extLst>
            </p:cNvPr>
            <p:cNvGrpSpPr/>
            <p:nvPr/>
          </p:nvGrpSpPr>
          <p:grpSpPr>
            <a:xfrm rot="5400000" flipV="1">
              <a:off x="4988227" y="2526093"/>
              <a:ext cx="571504" cy="693714"/>
              <a:chOff x="3374227" y="2793205"/>
              <a:chExt cx="571504" cy="693714"/>
            </a:xfrm>
          </p:grpSpPr>
          <p:sp>
            <p:nvSpPr>
              <p:cNvPr id="32" name="Ellips 31">
                <a:extLst>
                  <a:ext uri="{FF2B5EF4-FFF2-40B4-BE49-F238E27FC236}">
                    <a16:creationId xmlns:a16="http://schemas.microsoft.com/office/drawing/2014/main" id="{8CCF2A08-BD87-42AB-9DC3-5E4D7D1BA797}"/>
                  </a:ext>
                </a:extLst>
              </p:cNvPr>
              <p:cNvSpPr/>
              <p:nvPr/>
            </p:nvSpPr>
            <p:spPr>
              <a:xfrm>
                <a:off x="3374227" y="2847962"/>
                <a:ext cx="571504" cy="57150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grpSp>
            <p:nvGrpSpPr>
              <p:cNvPr id="33" name="Grupp 28">
                <a:extLst>
                  <a:ext uri="{FF2B5EF4-FFF2-40B4-BE49-F238E27FC236}">
                    <a16:creationId xmlns:a16="http://schemas.microsoft.com/office/drawing/2014/main" id="{5E312312-FD6A-44B5-BB63-53F982753EF6}"/>
                  </a:ext>
                </a:extLst>
              </p:cNvPr>
              <p:cNvGrpSpPr/>
              <p:nvPr/>
            </p:nvGrpSpPr>
            <p:grpSpPr>
              <a:xfrm>
                <a:off x="3631011" y="2793205"/>
                <a:ext cx="57937" cy="69823"/>
                <a:chOff x="3618713" y="2797967"/>
                <a:chExt cx="57937" cy="69823"/>
              </a:xfrm>
            </p:grpSpPr>
            <p:cxnSp>
              <p:nvCxnSpPr>
                <p:cNvPr id="44" name="Rak 49">
                  <a:extLst>
                    <a:ext uri="{FF2B5EF4-FFF2-40B4-BE49-F238E27FC236}">
                      <a16:creationId xmlns:a16="http://schemas.microsoft.com/office/drawing/2014/main" id="{E4F4A1E5-B0A8-4AC6-8D21-B26AD83458FB}"/>
                    </a:ext>
                  </a:extLst>
                </p:cNvPr>
                <p:cNvCxnSpPr/>
                <p:nvPr/>
              </p:nvCxnSpPr>
              <p:spPr>
                <a:xfrm rot="5400000">
                  <a:off x="3586569" y="2830111"/>
                  <a:ext cx="65075" cy="788"/>
                </a:xfrm>
                <a:prstGeom prst="line">
                  <a:avLst/>
                </a:prstGeom>
              </p:spPr>
              <p:style>
                <a:lnRef idx="1">
                  <a:schemeClr val="accent2"/>
                </a:lnRef>
                <a:fillRef idx="0">
                  <a:schemeClr val="accent2"/>
                </a:fillRef>
                <a:effectRef idx="0">
                  <a:schemeClr val="accent2"/>
                </a:effectRef>
                <a:fontRef idx="minor">
                  <a:schemeClr val="tx1"/>
                </a:fontRef>
              </p:style>
            </p:cxnSp>
            <p:cxnSp>
              <p:nvCxnSpPr>
                <p:cNvPr id="45" name="Rak 50">
                  <a:extLst>
                    <a:ext uri="{FF2B5EF4-FFF2-40B4-BE49-F238E27FC236}">
                      <a16:creationId xmlns:a16="http://schemas.microsoft.com/office/drawing/2014/main" id="{213BD468-12A0-4E39-A255-D1864C2F1A2A}"/>
                    </a:ext>
                  </a:extLst>
                </p:cNvPr>
                <p:cNvCxnSpPr/>
                <p:nvPr/>
              </p:nvCxnSpPr>
              <p:spPr>
                <a:xfrm rot="5400000">
                  <a:off x="3641340" y="2832480"/>
                  <a:ext cx="69822" cy="79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34" name="Grupp 29">
                <a:extLst>
                  <a:ext uri="{FF2B5EF4-FFF2-40B4-BE49-F238E27FC236}">
                    <a16:creationId xmlns:a16="http://schemas.microsoft.com/office/drawing/2014/main" id="{CB1121A7-175C-484D-96A2-0B6CDE0DB251}"/>
                  </a:ext>
                </a:extLst>
              </p:cNvPr>
              <p:cNvGrpSpPr/>
              <p:nvPr/>
            </p:nvGrpSpPr>
            <p:grpSpPr>
              <a:xfrm>
                <a:off x="3631011" y="3417097"/>
                <a:ext cx="57937" cy="69822"/>
                <a:chOff x="3618712" y="3421859"/>
                <a:chExt cx="57937" cy="69822"/>
              </a:xfrm>
            </p:grpSpPr>
            <p:cxnSp>
              <p:nvCxnSpPr>
                <p:cNvPr id="42" name="Rak 47">
                  <a:extLst>
                    <a:ext uri="{FF2B5EF4-FFF2-40B4-BE49-F238E27FC236}">
                      <a16:creationId xmlns:a16="http://schemas.microsoft.com/office/drawing/2014/main" id="{FE9FFE50-19CE-4C09-BE17-B4B05807579D}"/>
                    </a:ext>
                  </a:extLst>
                </p:cNvPr>
                <p:cNvCxnSpPr/>
                <p:nvPr/>
              </p:nvCxnSpPr>
              <p:spPr>
                <a:xfrm rot="5400000">
                  <a:off x="3586568" y="3456383"/>
                  <a:ext cx="65075" cy="788"/>
                </a:xfrm>
                <a:prstGeom prst="line">
                  <a:avLst/>
                </a:prstGeom>
              </p:spPr>
              <p:style>
                <a:lnRef idx="1">
                  <a:schemeClr val="accent2"/>
                </a:lnRef>
                <a:fillRef idx="0">
                  <a:schemeClr val="accent2"/>
                </a:fillRef>
                <a:effectRef idx="0">
                  <a:schemeClr val="accent2"/>
                </a:effectRef>
                <a:fontRef idx="minor">
                  <a:schemeClr val="tx1"/>
                </a:fontRef>
              </p:style>
            </p:cxnSp>
            <p:cxnSp>
              <p:nvCxnSpPr>
                <p:cNvPr id="43" name="Rak 48">
                  <a:extLst>
                    <a:ext uri="{FF2B5EF4-FFF2-40B4-BE49-F238E27FC236}">
                      <a16:creationId xmlns:a16="http://schemas.microsoft.com/office/drawing/2014/main" id="{8E864529-AD46-45F7-9626-AE1C4D83D75B}"/>
                    </a:ext>
                  </a:extLst>
                </p:cNvPr>
                <p:cNvCxnSpPr/>
                <p:nvPr/>
              </p:nvCxnSpPr>
              <p:spPr>
                <a:xfrm rot="5400000">
                  <a:off x="3641339" y="3456371"/>
                  <a:ext cx="69822" cy="79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35" name="Grupp 35">
                <a:extLst>
                  <a:ext uri="{FF2B5EF4-FFF2-40B4-BE49-F238E27FC236}">
                    <a16:creationId xmlns:a16="http://schemas.microsoft.com/office/drawing/2014/main" id="{12892343-2BF2-4B81-A6A9-50F76F7D770C}"/>
                  </a:ext>
                </a:extLst>
              </p:cNvPr>
              <p:cNvGrpSpPr/>
              <p:nvPr/>
            </p:nvGrpSpPr>
            <p:grpSpPr>
              <a:xfrm>
                <a:off x="3570683" y="3098803"/>
                <a:ext cx="178593" cy="69822"/>
                <a:chOff x="3570278" y="3108328"/>
                <a:chExt cx="178593" cy="69822"/>
              </a:xfrm>
            </p:grpSpPr>
            <p:grpSp>
              <p:nvGrpSpPr>
                <p:cNvPr id="36" name="Grupp 27">
                  <a:extLst>
                    <a:ext uri="{FF2B5EF4-FFF2-40B4-BE49-F238E27FC236}">
                      <a16:creationId xmlns:a16="http://schemas.microsoft.com/office/drawing/2014/main" id="{47C0002E-6721-4601-A38F-13BBC3600996}"/>
                    </a:ext>
                  </a:extLst>
                </p:cNvPr>
                <p:cNvGrpSpPr/>
                <p:nvPr/>
              </p:nvGrpSpPr>
              <p:grpSpPr>
                <a:xfrm>
                  <a:off x="3605605" y="3108328"/>
                  <a:ext cx="112717" cy="69822"/>
                  <a:chOff x="3587745" y="3108328"/>
                  <a:chExt cx="112717" cy="69822"/>
                </a:xfrm>
              </p:grpSpPr>
              <p:sp>
                <p:nvSpPr>
                  <p:cNvPr id="39" name="Ellips 38">
                    <a:extLst>
                      <a:ext uri="{FF2B5EF4-FFF2-40B4-BE49-F238E27FC236}">
                        <a16:creationId xmlns:a16="http://schemas.microsoft.com/office/drawing/2014/main" id="{B4E0D5E1-185D-443F-A300-7AAC913A5C7B}"/>
                      </a:ext>
                    </a:extLst>
                  </p:cNvPr>
                  <p:cNvSpPr/>
                  <p:nvPr/>
                </p:nvSpPr>
                <p:spPr>
                  <a:xfrm>
                    <a:off x="3621244" y="312038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v-SE"/>
                  </a:p>
                </p:txBody>
              </p:sp>
              <p:cxnSp>
                <p:nvCxnSpPr>
                  <p:cNvPr id="40" name="Rak 45">
                    <a:extLst>
                      <a:ext uri="{FF2B5EF4-FFF2-40B4-BE49-F238E27FC236}">
                        <a16:creationId xmlns:a16="http://schemas.microsoft.com/office/drawing/2014/main" id="{DF60EF51-164B-4BC9-AB6F-D2D83D8D61C6}"/>
                      </a:ext>
                    </a:extLst>
                  </p:cNvPr>
                  <p:cNvCxnSpPr/>
                  <p:nvPr/>
                </p:nvCxnSpPr>
                <p:spPr>
                  <a:xfrm rot="5400000">
                    <a:off x="3665152" y="3142840"/>
                    <a:ext cx="69822" cy="798"/>
                  </a:xfrm>
                  <a:prstGeom prst="line">
                    <a:avLst/>
                  </a:prstGeom>
                </p:spPr>
                <p:style>
                  <a:lnRef idx="1">
                    <a:schemeClr val="accent2"/>
                  </a:lnRef>
                  <a:fillRef idx="0">
                    <a:schemeClr val="accent2"/>
                  </a:fillRef>
                  <a:effectRef idx="0">
                    <a:schemeClr val="accent2"/>
                  </a:effectRef>
                  <a:fontRef idx="minor">
                    <a:schemeClr val="tx1"/>
                  </a:fontRef>
                </p:style>
              </p:cxnSp>
              <p:cxnSp>
                <p:nvCxnSpPr>
                  <p:cNvPr id="41" name="Rak 46">
                    <a:extLst>
                      <a:ext uri="{FF2B5EF4-FFF2-40B4-BE49-F238E27FC236}">
                        <a16:creationId xmlns:a16="http://schemas.microsoft.com/office/drawing/2014/main" id="{63553284-BE7A-434B-9E26-A5C51E26234A}"/>
                      </a:ext>
                    </a:extLst>
                  </p:cNvPr>
                  <p:cNvCxnSpPr/>
                  <p:nvPr/>
                </p:nvCxnSpPr>
                <p:spPr>
                  <a:xfrm rot="5400000">
                    <a:off x="3553233" y="3142840"/>
                    <a:ext cx="69822" cy="798"/>
                  </a:xfrm>
                  <a:prstGeom prst="line">
                    <a:avLst/>
                  </a:prstGeom>
                </p:spPr>
                <p:style>
                  <a:lnRef idx="1">
                    <a:schemeClr val="accent2"/>
                  </a:lnRef>
                  <a:fillRef idx="0">
                    <a:schemeClr val="accent2"/>
                  </a:fillRef>
                  <a:effectRef idx="0">
                    <a:schemeClr val="accent2"/>
                  </a:effectRef>
                  <a:fontRef idx="minor">
                    <a:schemeClr val="tx1"/>
                  </a:fontRef>
                </p:style>
              </p:cxnSp>
            </p:grpSp>
            <p:cxnSp>
              <p:nvCxnSpPr>
                <p:cNvPr id="37" name="Rak 42">
                  <a:extLst>
                    <a:ext uri="{FF2B5EF4-FFF2-40B4-BE49-F238E27FC236}">
                      <a16:creationId xmlns:a16="http://schemas.microsoft.com/office/drawing/2014/main" id="{F163F7E2-BB57-482C-9F24-EA89B2501F0D}"/>
                    </a:ext>
                  </a:extLst>
                </p:cNvPr>
                <p:cNvCxnSpPr/>
                <p:nvPr/>
              </p:nvCxnSpPr>
              <p:spPr>
                <a:xfrm>
                  <a:off x="3713153" y="3140869"/>
                  <a:ext cx="35718" cy="1588"/>
                </a:xfrm>
                <a:prstGeom prst="line">
                  <a:avLst/>
                </a:prstGeom>
              </p:spPr>
              <p:style>
                <a:lnRef idx="1">
                  <a:schemeClr val="accent2"/>
                </a:lnRef>
                <a:fillRef idx="0">
                  <a:schemeClr val="accent2"/>
                </a:fillRef>
                <a:effectRef idx="0">
                  <a:schemeClr val="accent2"/>
                </a:effectRef>
                <a:fontRef idx="minor">
                  <a:schemeClr val="tx1"/>
                </a:fontRef>
              </p:style>
            </p:cxnSp>
            <p:cxnSp>
              <p:nvCxnSpPr>
                <p:cNvPr id="38" name="Rak 43">
                  <a:extLst>
                    <a:ext uri="{FF2B5EF4-FFF2-40B4-BE49-F238E27FC236}">
                      <a16:creationId xmlns:a16="http://schemas.microsoft.com/office/drawing/2014/main" id="{051D3F4F-075E-4777-83A0-7A617CFD8DBB}"/>
                    </a:ext>
                  </a:extLst>
                </p:cNvPr>
                <p:cNvCxnSpPr/>
                <p:nvPr/>
              </p:nvCxnSpPr>
              <p:spPr>
                <a:xfrm>
                  <a:off x="3570278" y="3140869"/>
                  <a:ext cx="35718" cy="1588"/>
                </a:xfrm>
                <a:prstGeom prst="line">
                  <a:avLst/>
                </a:prstGeom>
              </p:spPr>
              <p:style>
                <a:lnRef idx="1">
                  <a:schemeClr val="accent2"/>
                </a:lnRef>
                <a:fillRef idx="0">
                  <a:schemeClr val="accent2"/>
                </a:fillRef>
                <a:effectRef idx="0">
                  <a:schemeClr val="accent2"/>
                </a:effectRef>
                <a:fontRef idx="minor">
                  <a:schemeClr val="tx1"/>
                </a:fontRef>
              </p:style>
            </p:cxnSp>
          </p:grpSp>
        </p:grpSp>
        <p:grpSp>
          <p:nvGrpSpPr>
            <p:cNvPr id="13" name="Grupp 12">
              <a:extLst>
                <a:ext uri="{FF2B5EF4-FFF2-40B4-BE49-F238E27FC236}">
                  <a16:creationId xmlns:a16="http://schemas.microsoft.com/office/drawing/2014/main" id="{7D898F3F-22C0-43F0-8C99-936D64EBF1F1}"/>
                </a:ext>
              </a:extLst>
            </p:cNvPr>
            <p:cNvGrpSpPr/>
            <p:nvPr/>
          </p:nvGrpSpPr>
          <p:grpSpPr>
            <a:xfrm rot="5400000" flipV="1">
              <a:off x="4016559" y="2526109"/>
              <a:ext cx="571504" cy="693714"/>
              <a:chOff x="3374227" y="2793205"/>
              <a:chExt cx="571504" cy="693714"/>
            </a:xfrm>
          </p:grpSpPr>
          <p:sp>
            <p:nvSpPr>
              <p:cNvPr id="18" name="Ellips 17">
                <a:extLst>
                  <a:ext uri="{FF2B5EF4-FFF2-40B4-BE49-F238E27FC236}">
                    <a16:creationId xmlns:a16="http://schemas.microsoft.com/office/drawing/2014/main" id="{523D423F-1DA3-4EE1-B0BC-24DC7A098759}"/>
                  </a:ext>
                </a:extLst>
              </p:cNvPr>
              <p:cNvSpPr/>
              <p:nvPr/>
            </p:nvSpPr>
            <p:spPr>
              <a:xfrm>
                <a:off x="3374227" y="2847962"/>
                <a:ext cx="571504" cy="571504"/>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grpSp>
            <p:nvGrpSpPr>
              <p:cNvPr id="19" name="Grupp 28">
                <a:extLst>
                  <a:ext uri="{FF2B5EF4-FFF2-40B4-BE49-F238E27FC236}">
                    <a16:creationId xmlns:a16="http://schemas.microsoft.com/office/drawing/2014/main" id="{1DB5BFF5-ED2A-40A5-883B-13C34803F47A}"/>
                  </a:ext>
                </a:extLst>
              </p:cNvPr>
              <p:cNvGrpSpPr/>
              <p:nvPr/>
            </p:nvGrpSpPr>
            <p:grpSpPr>
              <a:xfrm>
                <a:off x="3631011" y="2793205"/>
                <a:ext cx="57937" cy="69823"/>
                <a:chOff x="3618713" y="2797967"/>
                <a:chExt cx="57937" cy="69823"/>
              </a:xfrm>
            </p:grpSpPr>
            <p:cxnSp>
              <p:nvCxnSpPr>
                <p:cNvPr id="30" name="Rak 35">
                  <a:extLst>
                    <a:ext uri="{FF2B5EF4-FFF2-40B4-BE49-F238E27FC236}">
                      <a16:creationId xmlns:a16="http://schemas.microsoft.com/office/drawing/2014/main" id="{FBBBCFBB-ADAE-49DD-9891-097B1E2113D3}"/>
                    </a:ext>
                  </a:extLst>
                </p:cNvPr>
                <p:cNvCxnSpPr/>
                <p:nvPr/>
              </p:nvCxnSpPr>
              <p:spPr>
                <a:xfrm rot="5400000">
                  <a:off x="3586569" y="2830111"/>
                  <a:ext cx="65075" cy="788"/>
                </a:xfrm>
                <a:prstGeom prst="line">
                  <a:avLst/>
                </a:prstGeom>
              </p:spPr>
              <p:style>
                <a:lnRef idx="1">
                  <a:schemeClr val="accent2"/>
                </a:lnRef>
                <a:fillRef idx="0">
                  <a:schemeClr val="accent2"/>
                </a:fillRef>
                <a:effectRef idx="0">
                  <a:schemeClr val="accent2"/>
                </a:effectRef>
                <a:fontRef idx="minor">
                  <a:schemeClr val="tx1"/>
                </a:fontRef>
              </p:style>
            </p:cxnSp>
            <p:cxnSp>
              <p:nvCxnSpPr>
                <p:cNvPr id="31" name="Rak 36">
                  <a:extLst>
                    <a:ext uri="{FF2B5EF4-FFF2-40B4-BE49-F238E27FC236}">
                      <a16:creationId xmlns:a16="http://schemas.microsoft.com/office/drawing/2014/main" id="{B4695FF7-DD9C-493A-B218-08251B1EE920}"/>
                    </a:ext>
                  </a:extLst>
                </p:cNvPr>
                <p:cNvCxnSpPr/>
                <p:nvPr/>
              </p:nvCxnSpPr>
              <p:spPr>
                <a:xfrm rot="5400000">
                  <a:off x="3641340" y="2832480"/>
                  <a:ext cx="69822" cy="79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0" name="Grupp 29">
                <a:extLst>
                  <a:ext uri="{FF2B5EF4-FFF2-40B4-BE49-F238E27FC236}">
                    <a16:creationId xmlns:a16="http://schemas.microsoft.com/office/drawing/2014/main" id="{0B398805-93CE-48E7-954F-6DC402C7872E}"/>
                  </a:ext>
                </a:extLst>
              </p:cNvPr>
              <p:cNvGrpSpPr/>
              <p:nvPr/>
            </p:nvGrpSpPr>
            <p:grpSpPr>
              <a:xfrm>
                <a:off x="3631011" y="3417097"/>
                <a:ext cx="57937" cy="69822"/>
                <a:chOff x="3618712" y="3421859"/>
                <a:chExt cx="57937" cy="69822"/>
              </a:xfrm>
            </p:grpSpPr>
            <p:cxnSp>
              <p:nvCxnSpPr>
                <p:cNvPr id="28" name="Rak 33">
                  <a:extLst>
                    <a:ext uri="{FF2B5EF4-FFF2-40B4-BE49-F238E27FC236}">
                      <a16:creationId xmlns:a16="http://schemas.microsoft.com/office/drawing/2014/main" id="{CE026450-AE74-4DC3-B1DC-A170277170A0}"/>
                    </a:ext>
                  </a:extLst>
                </p:cNvPr>
                <p:cNvCxnSpPr/>
                <p:nvPr/>
              </p:nvCxnSpPr>
              <p:spPr>
                <a:xfrm rot="5400000">
                  <a:off x="3586568" y="3456383"/>
                  <a:ext cx="65075" cy="788"/>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Rak 34">
                  <a:extLst>
                    <a:ext uri="{FF2B5EF4-FFF2-40B4-BE49-F238E27FC236}">
                      <a16:creationId xmlns:a16="http://schemas.microsoft.com/office/drawing/2014/main" id="{029D475F-9B7E-4219-AF9D-B5C4612831B9}"/>
                    </a:ext>
                  </a:extLst>
                </p:cNvPr>
                <p:cNvCxnSpPr/>
                <p:nvPr/>
              </p:nvCxnSpPr>
              <p:spPr>
                <a:xfrm rot="5400000">
                  <a:off x="3641339" y="3456371"/>
                  <a:ext cx="69822" cy="79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1" name="Grupp 35">
                <a:extLst>
                  <a:ext uri="{FF2B5EF4-FFF2-40B4-BE49-F238E27FC236}">
                    <a16:creationId xmlns:a16="http://schemas.microsoft.com/office/drawing/2014/main" id="{E5C40304-2496-4515-BDBC-0FCA1BAAF17D}"/>
                  </a:ext>
                </a:extLst>
              </p:cNvPr>
              <p:cNvGrpSpPr/>
              <p:nvPr/>
            </p:nvGrpSpPr>
            <p:grpSpPr>
              <a:xfrm>
                <a:off x="3570683" y="3098803"/>
                <a:ext cx="178593" cy="69822"/>
                <a:chOff x="3570278" y="3108328"/>
                <a:chExt cx="178593" cy="69822"/>
              </a:xfrm>
            </p:grpSpPr>
            <p:grpSp>
              <p:nvGrpSpPr>
                <p:cNvPr id="22" name="Grupp 21">
                  <a:extLst>
                    <a:ext uri="{FF2B5EF4-FFF2-40B4-BE49-F238E27FC236}">
                      <a16:creationId xmlns:a16="http://schemas.microsoft.com/office/drawing/2014/main" id="{7DA83699-E177-4A88-9B76-1664305CE81C}"/>
                    </a:ext>
                  </a:extLst>
                </p:cNvPr>
                <p:cNvGrpSpPr/>
                <p:nvPr/>
              </p:nvGrpSpPr>
              <p:grpSpPr>
                <a:xfrm>
                  <a:off x="3605605" y="3108328"/>
                  <a:ext cx="112717" cy="69822"/>
                  <a:chOff x="3587745" y="3108328"/>
                  <a:chExt cx="112717" cy="69822"/>
                </a:xfrm>
              </p:grpSpPr>
              <p:sp>
                <p:nvSpPr>
                  <p:cNvPr id="25" name="Ellips 24">
                    <a:extLst>
                      <a:ext uri="{FF2B5EF4-FFF2-40B4-BE49-F238E27FC236}">
                        <a16:creationId xmlns:a16="http://schemas.microsoft.com/office/drawing/2014/main" id="{A82E6CDF-E6CF-41FC-AF62-66B6887EB523}"/>
                      </a:ext>
                    </a:extLst>
                  </p:cNvPr>
                  <p:cNvSpPr/>
                  <p:nvPr/>
                </p:nvSpPr>
                <p:spPr>
                  <a:xfrm>
                    <a:off x="3621244" y="3120380"/>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v-SE"/>
                  </a:p>
                </p:txBody>
              </p:sp>
              <p:cxnSp>
                <p:nvCxnSpPr>
                  <p:cNvPr id="26" name="Rak 31">
                    <a:extLst>
                      <a:ext uri="{FF2B5EF4-FFF2-40B4-BE49-F238E27FC236}">
                        <a16:creationId xmlns:a16="http://schemas.microsoft.com/office/drawing/2014/main" id="{88BA0724-F69A-44AF-BF9E-275D5CE6C029}"/>
                      </a:ext>
                    </a:extLst>
                  </p:cNvPr>
                  <p:cNvCxnSpPr/>
                  <p:nvPr/>
                </p:nvCxnSpPr>
                <p:spPr>
                  <a:xfrm rot="5400000">
                    <a:off x="3665152" y="3142840"/>
                    <a:ext cx="69822" cy="798"/>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Rak 32">
                    <a:extLst>
                      <a:ext uri="{FF2B5EF4-FFF2-40B4-BE49-F238E27FC236}">
                        <a16:creationId xmlns:a16="http://schemas.microsoft.com/office/drawing/2014/main" id="{1F06F817-96DB-4018-B94F-69A6EA6EFA80}"/>
                      </a:ext>
                    </a:extLst>
                  </p:cNvPr>
                  <p:cNvCxnSpPr/>
                  <p:nvPr/>
                </p:nvCxnSpPr>
                <p:spPr>
                  <a:xfrm rot="5400000">
                    <a:off x="3553233" y="3142840"/>
                    <a:ext cx="69822" cy="798"/>
                  </a:xfrm>
                  <a:prstGeom prst="line">
                    <a:avLst/>
                  </a:prstGeom>
                </p:spPr>
                <p:style>
                  <a:lnRef idx="1">
                    <a:schemeClr val="accent2"/>
                  </a:lnRef>
                  <a:fillRef idx="0">
                    <a:schemeClr val="accent2"/>
                  </a:fillRef>
                  <a:effectRef idx="0">
                    <a:schemeClr val="accent2"/>
                  </a:effectRef>
                  <a:fontRef idx="minor">
                    <a:schemeClr val="tx1"/>
                  </a:fontRef>
                </p:style>
              </p:cxnSp>
            </p:grpSp>
            <p:cxnSp>
              <p:nvCxnSpPr>
                <p:cNvPr id="23" name="Rak 28">
                  <a:extLst>
                    <a:ext uri="{FF2B5EF4-FFF2-40B4-BE49-F238E27FC236}">
                      <a16:creationId xmlns:a16="http://schemas.microsoft.com/office/drawing/2014/main" id="{AFCE4326-C891-4EB9-BD59-65E8D61F1284}"/>
                    </a:ext>
                  </a:extLst>
                </p:cNvPr>
                <p:cNvCxnSpPr/>
                <p:nvPr/>
              </p:nvCxnSpPr>
              <p:spPr>
                <a:xfrm>
                  <a:off x="3713153" y="3140869"/>
                  <a:ext cx="35718" cy="1588"/>
                </a:xfrm>
                <a:prstGeom prst="line">
                  <a:avLst/>
                </a:prstGeom>
              </p:spPr>
              <p:style>
                <a:lnRef idx="1">
                  <a:schemeClr val="accent2"/>
                </a:lnRef>
                <a:fillRef idx="0">
                  <a:schemeClr val="accent2"/>
                </a:fillRef>
                <a:effectRef idx="0">
                  <a:schemeClr val="accent2"/>
                </a:effectRef>
                <a:fontRef idx="minor">
                  <a:schemeClr val="tx1"/>
                </a:fontRef>
              </p:style>
            </p:cxnSp>
            <p:cxnSp>
              <p:nvCxnSpPr>
                <p:cNvPr id="24" name="Rak 29">
                  <a:extLst>
                    <a:ext uri="{FF2B5EF4-FFF2-40B4-BE49-F238E27FC236}">
                      <a16:creationId xmlns:a16="http://schemas.microsoft.com/office/drawing/2014/main" id="{A3A28EF1-759E-4870-84FF-EE70B7A9BE4B}"/>
                    </a:ext>
                  </a:extLst>
                </p:cNvPr>
                <p:cNvCxnSpPr/>
                <p:nvPr/>
              </p:nvCxnSpPr>
              <p:spPr>
                <a:xfrm>
                  <a:off x="3570278" y="3140869"/>
                  <a:ext cx="35718" cy="1588"/>
                </a:xfrm>
                <a:prstGeom prst="line">
                  <a:avLst/>
                </a:prstGeom>
              </p:spPr>
              <p:style>
                <a:lnRef idx="1">
                  <a:schemeClr val="accent2"/>
                </a:lnRef>
                <a:fillRef idx="0">
                  <a:schemeClr val="accent2"/>
                </a:fillRef>
                <a:effectRef idx="0">
                  <a:schemeClr val="accent2"/>
                </a:effectRef>
                <a:fontRef idx="minor">
                  <a:schemeClr val="tx1"/>
                </a:fontRef>
              </p:style>
            </p:cxnSp>
          </p:grpSp>
        </p:grpSp>
        <p:sp>
          <p:nvSpPr>
            <p:cNvPr id="14" name="Ellips 13">
              <a:extLst>
                <a:ext uri="{FF2B5EF4-FFF2-40B4-BE49-F238E27FC236}">
                  <a16:creationId xmlns:a16="http://schemas.microsoft.com/office/drawing/2014/main" id="{678239FE-D4CF-4C0C-8290-0266D6406888}"/>
                </a:ext>
              </a:extLst>
            </p:cNvPr>
            <p:cNvSpPr/>
            <p:nvPr/>
          </p:nvSpPr>
          <p:spPr>
            <a:xfrm rot="5400000">
              <a:off x="4273289" y="3573988"/>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v-SE"/>
            </a:p>
          </p:txBody>
        </p:sp>
        <p:sp>
          <p:nvSpPr>
            <p:cNvPr id="15" name="Ellips 14">
              <a:extLst>
                <a:ext uri="{FF2B5EF4-FFF2-40B4-BE49-F238E27FC236}">
                  <a16:creationId xmlns:a16="http://schemas.microsoft.com/office/drawing/2014/main" id="{E77CF3E7-1E91-4B00-8A8A-A33918CEF1DA}"/>
                </a:ext>
              </a:extLst>
            </p:cNvPr>
            <p:cNvSpPr/>
            <p:nvPr/>
          </p:nvSpPr>
          <p:spPr>
            <a:xfrm rot="5400000">
              <a:off x="5254364" y="3569225"/>
              <a:ext cx="45719" cy="45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v-SE"/>
            </a:p>
          </p:txBody>
        </p:sp>
        <p:cxnSp>
          <p:nvCxnSpPr>
            <p:cNvPr id="16" name="Rak 18">
              <a:extLst>
                <a:ext uri="{FF2B5EF4-FFF2-40B4-BE49-F238E27FC236}">
                  <a16:creationId xmlns:a16="http://schemas.microsoft.com/office/drawing/2014/main" id="{1E993A8C-923F-4F08-8301-062C1AE629BB}"/>
                </a:ext>
              </a:extLst>
            </p:cNvPr>
            <p:cNvCxnSpPr/>
            <p:nvPr/>
          </p:nvCxnSpPr>
          <p:spPr>
            <a:xfrm rot="10800000">
              <a:off x="3876137" y="2357815"/>
              <a:ext cx="1819275" cy="1588"/>
            </a:xfrm>
            <a:prstGeom prst="line">
              <a:avLst/>
            </a:prstGeom>
          </p:spPr>
          <p:style>
            <a:lnRef idx="1">
              <a:schemeClr val="accent2"/>
            </a:lnRef>
            <a:fillRef idx="0">
              <a:schemeClr val="accent2"/>
            </a:fillRef>
            <a:effectRef idx="0">
              <a:schemeClr val="accent2"/>
            </a:effectRef>
            <a:fontRef idx="minor">
              <a:schemeClr val="tx1"/>
            </a:fontRef>
          </p:style>
        </p:cxnSp>
        <p:sp>
          <p:nvSpPr>
            <p:cNvPr id="17" name="Cirkel 20">
              <a:extLst>
                <a:ext uri="{FF2B5EF4-FFF2-40B4-BE49-F238E27FC236}">
                  <a16:creationId xmlns:a16="http://schemas.microsoft.com/office/drawing/2014/main" id="{F0DD819C-053A-4D11-A670-427625E92C26}"/>
                </a:ext>
              </a:extLst>
            </p:cNvPr>
            <p:cNvSpPr/>
            <p:nvPr/>
          </p:nvSpPr>
          <p:spPr>
            <a:xfrm rot="5400000" flipH="1">
              <a:off x="4677052" y="2220475"/>
              <a:ext cx="238125" cy="276225"/>
            </a:xfrm>
            <a:prstGeom prst="pie">
              <a:avLst>
                <a:gd name="adj1" fmla="val 5479933"/>
                <a:gd name="adj2" fmla="val 16200000"/>
              </a:avLst>
            </a:prstGeom>
            <a:solidFill>
              <a:schemeClr val="accent1">
                <a:alpha val="32000"/>
              </a:schemeClr>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grpSp>
      <p:sp>
        <p:nvSpPr>
          <p:cNvPr id="48" name="Ellips 47">
            <a:extLst>
              <a:ext uri="{FF2B5EF4-FFF2-40B4-BE49-F238E27FC236}">
                <a16:creationId xmlns:a16="http://schemas.microsoft.com/office/drawing/2014/main" id="{12497BEA-D544-4C58-9633-33EF980E1A3A}"/>
              </a:ext>
            </a:extLst>
          </p:cNvPr>
          <p:cNvSpPr/>
          <p:nvPr/>
        </p:nvSpPr>
        <p:spPr>
          <a:xfrm>
            <a:off x="2853863" y="2599778"/>
            <a:ext cx="144016" cy="144016"/>
          </a:xfrm>
          <a:prstGeom prst="ellipse">
            <a:avLst/>
          </a:prstGeom>
          <a:pattFill prst="ltVert">
            <a:fgClr>
              <a:schemeClr val="tx1"/>
            </a:fgClr>
            <a:bgClr>
              <a:schemeClr val="bg1"/>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pic>
        <p:nvPicPr>
          <p:cNvPr id="51" name="Bildobjekt 50">
            <a:extLst>
              <a:ext uri="{FF2B5EF4-FFF2-40B4-BE49-F238E27FC236}">
                <a16:creationId xmlns:a16="http://schemas.microsoft.com/office/drawing/2014/main" id="{07BFC0F3-4A57-4E5B-83F3-5CC7239BF7DC}"/>
              </a:ext>
            </a:extLst>
          </p:cNvPr>
          <p:cNvPicPr/>
          <p:nvPr/>
        </p:nvPicPr>
        <p:blipFill>
          <a:blip r:embed="rId3" cstate="screen">
            <a:extLst>
              <a:ext uri="{28A0092B-C50C-407E-A947-70E740481C1C}">
                <a14:useLocalDpi xmlns:a14="http://schemas.microsoft.com/office/drawing/2010/main"/>
              </a:ext>
            </a:extLst>
          </a:blip>
          <a:stretch>
            <a:fillRect/>
          </a:stretch>
        </p:blipFill>
        <p:spPr>
          <a:xfrm rot="16200000">
            <a:off x="1218500" y="2368752"/>
            <a:ext cx="607135" cy="566079"/>
          </a:xfrm>
          <a:prstGeom prst="rect">
            <a:avLst/>
          </a:prstGeom>
        </p:spPr>
      </p:pic>
      <p:pic>
        <p:nvPicPr>
          <p:cNvPr id="52" name="Bildobjekt 51">
            <a:extLst>
              <a:ext uri="{FF2B5EF4-FFF2-40B4-BE49-F238E27FC236}">
                <a16:creationId xmlns:a16="http://schemas.microsoft.com/office/drawing/2014/main" id="{AD5D1AF0-C184-4DD6-A783-187542FE43C1}"/>
              </a:ext>
            </a:extLst>
          </p:cNvPr>
          <p:cNvPicPr/>
          <p:nvPr/>
        </p:nvPicPr>
        <p:blipFill>
          <a:blip r:embed="rId3" cstate="screen">
            <a:extLst>
              <a:ext uri="{28A0092B-C50C-407E-A947-70E740481C1C}">
                <a14:useLocalDpi xmlns:a14="http://schemas.microsoft.com/office/drawing/2010/main"/>
              </a:ext>
            </a:extLst>
          </a:blip>
          <a:stretch>
            <a:fillRect/>
          </a:stretch>
        </p:blipFill>
        <p:spPr>
          <a:xfrm rot="5400000">
            <a:off x="4116621" y="2362554"/>
            <a:ext cx="607135" cy="566079"/>
          </a:xfrm>
          <a:prstGeom prst="rect">
            <a:avLst/>
          </a:prstGeom>
        </p:spPr>
      </p:pic>
      <p:cxnSp>
        <p:nvCxnSpPr>
          <p:cNvPr id="53" name="Rak koppling 52">
            <a:extLst>
              <a:ext uri="{FF2B5EF4-FFF2-40B4-BE49-F238E27FC236}">
                <a16:creationId xmlns:a16="http://schemas.microsoft.com/office/drawing/2014/main" id="{7C90B6D9-287C-4794-B12B-A9F53E5004BF}"/>
              </a:ext>
            </a:extLst>
          </p:cNvPr>
          <p:cNvCxnSpPr/>
          <p:nvPr/>
        </p:nvCxnSpPr>
        <p:spPr>
          <a:xfrm flipV="1">
            <a:off x="1017751" y="3544808"/>
            <a:ext cx="4006905" cy="81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ruta 53">
            <a:extLst>
              <a:ext uri="{FF2B5EF4-FFF2-40B4-BE49-F238E27FC236}">
                <a16:creationId xmlns:a16="http://schemas.microsoft.com/office/drawing/2014/main" id="{736FA23D-5FB0-4B6B-82FD-C9B6B2640CBD}"/>
              </a:ext>
            </a:extLst>
          </p:cNvPr>
          <p:cNvSpPr txBox="1"/>
          <p:nvPr/>
        </p:nvSpPr>
        <p:spPr>
          <a:xfrm>
            <a:off x="5509669" y="1600200"/>
            <a:ext cx="6038864" cy="4278094"/>
          </a:xfrm>
          <a:prstGeom prst="rect">
            <a:avLst/>
          </a:prstGeom>
          <a:noFill/>
        </p:spPr>
        <p:txBody>
          <a:bodyPr wrap="square" rtlCol="0">
            <a:spAutoFit/>
          </a:bodyPr>
          <a:lstStyle/>
          <a:p>
            <a:r>
              <a:rPr lang="sv-SE" sz="3200" b="1" dirty="0">
                <a:solidFill>
                  <a:srgbClr val="FDE031"/>
                </a:solidFill>
              </a:rPr>
              <a:t>Rörelsemönster </a:t>
            </a:r>
          </a:p>
          <a:p>
            <a:endParaRPr lang="sv-SE" sz="2400" b="1" dirty="0">
              <a:solidFill>
                <a:srgbClr val="FDE031"/>
              </a:solidFill>
            </a:endParaRPr>
          </a:p>
          <a:p>
            <a:pPr marL="342900" indent="-342900">
              <a:buFont typeface="Arial" panose="020B0604020202020204" pitchFamily="34" charset="0"/>
              <a:buChar char="•"/>
            </a:pPr>
            <a:r>
              <a:rPr lang="sv-SE" sz="2400" dirty="0">
                <a:solidFill>
                  <a:srgbClr val="FDE031"/>
                </a:solidFill>
              </a:rPr>
              <a:t>Följ spelet på lite avstånd så du inte hamnar i vägen för spelarna</a:t>
            </a:r>
          </a:p>
          <a:p>
            <a:pPr marL="342900" indent="-342900">
              <a:buFont typeface="Arial" panose="020B0604020202020204" pitchFamily="34" charset="0"/>
              <a:buChar char="•"/>
            </a:pPr>
            <a:r>
              <a:rPr lang="sv-SE" sz="2400" dirty="0">
                <a:solidFill>
                  <a:srgbClr val="FDE031"/>
                </a:solidFill>
              </a:rPr>
              <a:t>Åk lite på sidan, inte framför mål</a:t>
            </a:r>
          </a:p>
          <a:p>
            <a:pPr marL="342900" indent="-342900">
              <a:buFont typeface="Arial" panose="020B0604020202020204" pitchFamily="34" charset="0"/>
              <a:buChar char="•"/>
            </a:pPr>
            <a:r>
              <a:rPr lang="sv-SE" sz="2400" dirty="0">
                <a:solidFill>
                  <a:srgbClr val="FDE031"/>
                </a:solidFill>
              </a:rPr>
              <a:t>När spelet är nära mål var nära stolpen så du kan avgöra om pucken passerar mållinjen</a:t>
            </a:r>
          </a:p>
          <a:p>
            <a:pPr marL="342900" indent="-342900">
              <a:buFont typeface="Arial" panose="020B0604020202020204" pitchFamily="34" charset="0"/>
              <a:buChar char="•"/>
            </a:pPr>
            <a:endParaRPr lang="sv-SE" sz="2400" dirty="0">
              <a:solidFill>
                <a:srgbClr val="FDE031"/>
              </a:solidFill>
            </a:endParaRPr>
          </a:p>
          <a:p>
            <a:pPr marL="342900" indent="-342900">
              <a:buFont typeface="Arial" panose="020B0604020202020204" pitchFamily="34" charset="0"/>
              <a:buChar char="•"/>
            </a:pPr>
            <a:r>
              <a:rPr lang="sv-SE" sz="2400" dirty="0">
                <a:solidFill>
                  <a:srgbClr val="FDE031"/>
                </a:solidFill>
              </a:rPr>
              <a:t>Vid 2 matchledare på isen så speglas rörelsemönstret</a:t>
            </a:r>
          </a:p>
          <a:p>
            <a:pPr marL="457200" indent="-457200">
              <a:buFontTx/>
              <a:buChar char="-"/>
            </a:pPr>
            <a:endParaRPr lang="sv-SE" sz="2400" dirty="0">
              <a:solidFill>
                <a:srgbClr val="FDE031"/>
              </a:solidFill>
            </a:endParaRPr>
          </a:p>
        </p:txBody>
      </p:sp>
      <p:sp>
        <p:nvSpPr>
          <p:cNvPr id="57" name="Frihandsfigur: Form 56">
            <a:extLst>
              <a:ext uri="{FF2B5EF4-FFF2-40B4-BE49-F238E27FC236}">
                <a16:creationId xmlns:a16="http://schemas.microsoft.com/office/drawing/2014/main" id="{07C285F6-2DEF-426E-BCCD-7C15477522CB}"/>
              </a:ext>
            </a:extLst>
          </p:cNvPr>
          <p:cNvSpPr/>
          <p:nvPr/>
        </p:nvSpPr>
        <p:spPr>
          <a:xfrm>
            <a:off x="1501422" y="1760591"/>
            <a:ext cx="2980267" cy="474609"/>
          </a:xfrm>
          <a:custGeom>
            <a:avLst/>
            <a:gdLst>
              <a:gd name="connsiteX0" fmla="*/ 2980267 w 2980267"/>
              <a:gd name="connsiteY0" fmla="*/ 440742 h 474609"/>
              <a:gd name="connsiteX1" fmla="*/ 2370667 w 2980267"/>
              <a:gd name="connsiteY1" fmla="*/ 56920 h 474609"/>
              <a:gd name="connsiteX2" fmla="*/ 756356 w 2980267"/>
              <a:gd name="connsiteY2" fmla="*/ 45631 h 474609"/>
              <a:gd name="connsiteX3" fmla="*/ 0 w 2980267"/>
              <a:gd name="connsiteY3" fmla="*/ 474609 h 474609"/>
              <a:gd name="connsiteX4" fmla="*/ 0 w 2980267"/>
              <a:gd name="connsiteY4" fmla="*/ 474609 h 474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0267" h="474609">
                <a:moveTo>
                  <a:pt x="2980267" y="440742"/>
                </a:moveTo>
                <a:cubicBezTo>
                  <a:pt x="2860793" y="281757"/>
                  <a:pt x="2741319" y="122772"/>
                  <a:pt x="2370667" y="56920"/>
                </a:cubicBezTo>
                <a:cubicBezTo>
                  <a:pt x="2000015" y="-8932"/>
                  <a:pt x="1151467" y="-23984"/>
                  <a:pt x="756356" y="45631"/>
                </a:cubicBezTo>
                <a:cubicBezTo>
                  <a:pt x="361245" y="115246"/>
                  <a:pt x="0" y="474609"/>
                  <a:pt x="0" y="474609"/>
                </a:cubicBezTo>
                <a:lnTo>
                  <a:pt x="0" y="474609"/>
                </a:lnTo>
              </a:path>
            </a:pathLst>
          </a:custGeom>
          <a:ln w="31750"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546817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DAE4A4B-9873-4A1C-BE4D-7FB28D9E974B}"/>
              </a:ext>
            </a:extLst>
          </p:cNvPr>
          <p:cNvSpPr txBox="1"/>
          <p:nvPr/>
        </p:nvSpPr>
        <p:spPr>
          <a:xfrm>
            <a:off x="821871" y="2083534"/>
            <a:ext cx="10548257" cy="3108543"/>
          </a:xfrm>
          <a:prstGeom prst="rect">
            <a:avLst/>
          </a:prstGeom>
          <a:noFill/>
        </p:spPr>
        <p:txBody>
          <a:bodyPr wrap="square" rtlCol="0">
            <a:spAutoFit/>
          </a:bodyPr>
          <a:lstStyle/>
          <a:p>
            <a:r>
              <a:rPr lang="sv-SE" sz="2800" b="1" dirty="0">
                <a:solidFill>
                  <a:srgbClr val="FDE031"/>
                </a:solidFill>
              </a:rPr>
              <a:t>Frågor som ni vill ta upp nu?</a:t>
            </a:r>
          </a:p>
          <a:p>
            <a:endParaRPr lang="sv-SE" sz="2800" b="1" dirty="0">
              <a:solidFill>
                <a:srgbClr val="FDE031"/>
              </a:solidFill>
            </a:endParaRPr>
          </a:p>
          <a:p>
            <a:r>
              <a:rPr lang="sv-SE" sz="2800" b="1" dirty="0">
                <a:solidFill>
                  <a:srgbClr val="FDE031"/>
                </a:solidFill>
              </a:rPr>
              <a:t>Frågor som ni kommer på senare – ta kontakt med er DAIF</a:t>
            </a:r>
          </a:p>
          <a:p>
            <a:endParaRPr lang="sv-SE" sz="2800" b="1" dirty="0">
              <a:solidFill>
                <a:srgbClr val="FDE031"/>
              </a:solidFill>
            </a:endParaRPr>
          </a:p>
          <a:p>
            <a:r>
              <a:rPr lang="sv-SE" sz="2800" b="1" dirty="0">
                <a:solidFill>
                  <a:srgbClr val="FDE031"/>
                </a:solidFill>
              </a:rPr>
              <a:t>Sök matcher</a:t>
            </a:r>
          </a:p>
          <a:p>
            <a:endParaRPr lang="sv-SE" sz="2800" b="1" dirty="0">
              <a:solidFill>
                <a:srgbClr val="FDE031"/>
              </a:solidFill>
            </a:endParaRPr>
          </a:p>
          <a:p>
            <a:r>
              <a:rPr lang="sv-SE" sz="2800" b="1" dirty="0">
                <a:solidFill>
                  <a:srgbClr val="FDE031"/>
                </a:solidFill>
              </a:rPr>
              <a:t>Ha kul!</a:t>
            </a:r>
          </a:p>
        </p:txBody>
      </p:sp>
    </p:spTree>
    <p:extLst>
      <p:ext uri="{BB962C8B-B14F-4D97-AF65-F5344CB8AC3E}">
        <p14:creationId xmlns:p14="http://schemas.microsoft.com/office/powerpoint/2010/main" val="29212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C8DA4AF59E91F449C4B2CB628081C1B" ma:contentTypeVersion="7" ma:contentTypeDescription="Skapa ett nytt dokument." ma:contentTypeScope="" ma:versionID="cb3c9b535159abe0ac30ac2888194c17">
  <xsd:schema xmlns:xsd="http://www.w3.org/2001/XMLSchema" xmlns:xs="http://www.w3.org/2001/XMLSchema" xmlns:p="http://schemas.microsoft.com/office/2006/metadata/properties" xmlns:ns2="83a74855-eb7f-422a-a0f3-c838a66fcb4c" targetNamespace="http://schemas.microsoft.com/office/2006/metadata/properties" ma:root="true" ma:fieldsID="45f05c5555a6a99095b04387c4f6f4eb" ns2:_="">
    <xsd:import namespace="83a74855-eb7f-422a-a0f3-c838a66fcb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a74855-eb7f-422a-a0f3-c838a66fcb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9C6CCA-D336-477B-8C9F-9E95CF5C49A5}">
  <ds:schemaRefs>
    <ds:schemaRef ds:uri="http://schemas.microsoft.com/office/2006/documentManagement/types"/>
    <ds:schemaRef ds:uri="http://schemas.microsoft.com/office/2006/metadata/properties"/>
    <ds:schemaRef ds:uri="http://purl.org/dc/terms/"/>
    <ds:schemaRef ds:uri="http://schemas.microsoft.com/office/infopath/2007/PartnerControls"/>
    <ds:schemaRef ds:uri="83a74855-eb7f-422a-a0f3-c838a66fcb4c"/>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9547180E-EEE9-4729-A28B-7349AF21F034}">
  <ds:schemaRefs>
    <ds:schemaRef ds:uri="83a74855-eb7f-422a-a0f3-c838a66fcb4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DFC27F9-2D56-45CA-8824-49D317009C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723</TotalTime>
  <Words>2572</Words>
  <Application>Microsoft Office PowerPoint</Application>
  <PresentationFormat>Bredbild</PresentationFormat>
  <Paragraphs>325</Paragraphs>
  <Slides>26</Slides>
  <Notes>26</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26</vt:i4>
      </vt:variant>
    </vt:vector>
  </HeadingPairs>
  <TitlesOfParts>
    <vt:vector size="31" baseType="lpstr">
      <vt:lpstr>Calibri Light</vt:lpstr>
      <vt:lpstr>Verdana</vt:lpstr>
      <vt:lpstr>Calibri</vt:lpstr>
      <vt:lpstr>Arial</vt:lpstr>
      <vt:lpstr>Office-tema</vt:lpstr>
      <vt:lpstr>MATCHLEDARUTBILDNING </vt:lpstr>
      <vt:lpstr>PowerPoint-presentation</vt:lpstr>
      <vt:lpstr>PowerPoint-presentation</vt:lpstr>
      <vt:lpstr>PowerPoint-presentation</vt:lpstr>
      <vt:lpstr>PowerPoint-presentation</vt:lpstr>
      <vt:lpstr>PowerPoint-presentation</vt:lpstr>
      <vt:lpstr>PowerPoint-presentation</vt:lpstr>
      <vt:lpstr>ATT VARA ISHOCKEYDOMARE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 Kronor Spelidé</dc:title>
  <dc:creator>Håkan Karlsson</dc:creator>
  <cp:lastModifiedBy>Håkan</cp:lastModifiedBy>
  <cp:revision>49</cp:revision>
  <cp:lastPrinted>2020-09-12T05:23:03Z</cp:lastPrinted>
  <dcterms:created xsi:type="dcterms:W3CDTF">2019-10-03T07:31:40Z</dcterms:created>
  <dcterms:modified xsi:type="dcterms:W3CDTF">2021-09-05T20:23:18Z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0x010100DC8DA4AF59E91F449C4B2CB628081C1B</vt:lpwstr>
  </property>
</Properties>
</file>