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85" r:id="rId1"/>
  </p:sldMasterIdLst>
  <p:sldIdLst>
    <p:sldId id="256" r:id="rId2"/>
    <p:sldId id="275" r:id="rId3"/>
    <p:sldId id="258" r:id="rId4"/>
    <p:sldId id="257" r:id="rId5"/>
    <p:sldId id="274" r:id="rId6"/>
    <p:sldId id="262" r:id="rId7"/>
    <p:sldId id="269" r:id="rId8"/>
    <p:sldId id="270" r:id="rId9"/>
    <p:sldId id="259" r:id="rId10"/>
    <p:sldId id="271" r:id="rId11"/>
    <p:sldId id="272" r:id="rId12"/>
    <p:sldId id="277" r:id="rId13"/>
    <p:sldId id="278" r:id="rId14"/>
    <p:sldId id="280" r:id="rId15"/>
    <p:sldId id="279" r:id="rId16"/>
    <p:sldId id="264" r:id="rId17"/>
    <p:sldId id="276" r:id="rId18"/>
    <p:sldId id="263" r:id="rId19"/>
    <p:sldId id="281" r:id="rId20"/>
    <p:sldId id="261" r:id="rId21"/>
    <p:sldId id="265" r:id="rId22"/>
    <p:sldId id="297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6" r:id="rId32"/>
    <p:sldId id="293" r:id="rId33"/>
    <p:sldId id="294" r:id="rId34"/>
    <p:sldId id="295" r:id="rId35"/>
    <p:sldId id="298" r:id="rId36"/>
    <p:sldId id="299" r:id="rId37"/>
    <p:sldId id="300" r:id="rId38"/>
    <p:sldId id="301" r:id="rId39"/>
    <p:sldId id="302" r:id="rId40"/>
    <p:sldId id="303" r:id="rId41"/>
    <p:sldId id="266" r:id="rId42"/>
    <p:sldId id="283" r:id="rId43"/>
    <p:sldId id="282" r:id="rId44"/>
    <p:sldId id="267" r:id="rId45"/>
    <p:sldId id="273" r:id="rId46"/>
    <p:sldId id="284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4"/>
  </p:normalViewPr>
  <p:slideViewPr>
    <p:cSldViewPr snapToGrid="0" snapToObjects="1">
      <p:cViewPr varScale="1">
        <p:scale>
          <a:sx n="112" d="100"/>
          <a:sy n="112" d="100"/>
        </p:scale>
        <p:origin x="164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335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46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805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3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64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67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6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17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11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73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21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48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13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DFB523-571D-9C41-8C6D-10E4D3F40D19}" type="datetimeFigureOut">
              <a:rPr lang="en-US" smtClean="0"/>
              <a:t>10/18/20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382B78F-6E0A-2548-9645-A6618D3AF79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21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  <p:sldLayoutId id="2147484098" r:id="rId1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kadefri.no/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6169" y="760831"/>
            <a:ext cx="8145030" cy="864729"/>
          </a:xfrm>
        </p:spPr>
        <p:txBody>
          <a:bodyPr>
            <a:normAutofit/>
          </a:bodyPr>
          <a:lstStyle/>
          <a:p>
            <a:r>
              <a:rPr lang="sv-SE" sz="4000" dirty="0"/>
              <a:t>Akut skadehantering och </a:t>
            </a:r>
            <a:r>
              <a:rPr lang="sv-SE" sz="4000" dirty="0" err="1"/>
              <a:t>knäkontroll</a:t>
            </a:r>
            <a:endParaRPr lang="sv-SE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78534"/>
            <a:ext cx="2738801" cy="1066800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201020</a:t>
            </a:r>
          </a:p>
          <a:p>
            <a:r>
              <a:rPr lang="en-US" dirty="0"/>
              <a:t>Jennie </a:t>
            </a:r>
            <a:r>
              <a:rPr lang="en-US" dirty="0" err="1"/>
              <a:t>Classon</a:t>
            </a:r>
            <a:endParaRPr lang="en-US" dirty="0"/>
          </a:p>
        </p:txBody>
      </p:sp>
      <p:pic>
        <p:nvPicPr>
          <p:cNvPr id="5" name="Picture 4" descr="OIBK logg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593" y="1926587"/>
            <a:ext cx="3125255" cy="3305853"/>
          </a:xfrm>
          <a:prstGeom prst="rect">
            <a:avLst/>
          </a:prstGeom>
        </p:spPr>
      </p:pic>
      <p:pic>
        <p:nvPicPr>
          <p:cNvPr id="6" name="Picture 5" descr="sisunormedium300_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698" y="5378534"/>
            <a:ext cx="1867501" cy="96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572407" y="1789788"/>
            <a:ext cx="5403990" cy="4327781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sv-SE" dirty="0"/>
          </a:p>
          <a:p>
            <a:r>
              <a:rPr lang="sv-SE" dirty="0"/>
              <a:t>Jennie Classon, 45 år</a:t>
            </a:r>
          </a:p>
          <a:p>
            <a:r>
              <a:rPr lang="sv-SE" dirty="0"/>
              <a:t>Fysioterapeut på </a:t>
            </a:r>
            <a:r>
              <a:rPr lang="sv-SE" dirty="0" err="1"/>
              <a:t>Orthocenter</a:t>
            </a:r>
            <a:r>
              <a:rPr lang="sv-SE" dirty="0"/>
              <a:t> Rehab Göteborg</a:t>
            </a:r>
          </a:p>
          <a:p>
            <a:r>
              <a:rPr lang="sv-SE" dirty="0" err="1"/>
              <a:t>Fysansvarig</a:t>
            </a:r>
            <a:r>
              <a:rPr lang="sv-SE" dirty="0"/>
              <a:t> och fysioterapeut i HK Aranäs Herrar A och U. Spelat aktivt i 28 år</a:t>
            </a:r>
          </a:p>
          <a:p>
            <a:r>
              <a:rPr lang="sv-SE" dirty="0"/>
              <a:t>Tidigare landslagsuppdrag på A och U</a:t>
            </a:r>
          </a:p>
          <a:p>
            <a:r>
              <a:rPr lang="sv-SE" dirty="0"/>
              <a:t>Ordförande medicinska kommittén, SHF</a:t>
            </a:r>
          </a:p>
          <a:p>
            <a:r>
              <a:rPr lang="sv-SE" dirty="0"/>
              <a:t>Redo för handboll- Optimera din uppvärmning</a:t>
            </a:r>
          </a:p>
          <a:p>
            <a:r>
              <a:rPr lang="en-US" dirty="0"/>
              <a:t>AIM Control (Athletes Injury </a:t>
            </a:r>
            <a:r>
              <a:rPr lang="en-US" dirty="0" err="1"/>
              <a:t>iMpact</a:t>
            </a:r>
            <a:r>
              <a:rPr lang="en-US" dirty="0"/>
              <a:t> Control)</a:t>
            </a:r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54190344-DD44-4CE8-B1BF-2C8AD1C44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294" y="576470"/>
            <a:ext cx="7457755" cy="902474"/>
          </a:xfrm>
        </p:spPr>
        <p:txBody>
          <a:bodyPr/>
          <a:lstStyle/>
          <a:p>
            <a:r>
              <a:rPr lang="sv-SE" dirty="0"/>
              <a:t>Vem e jag?</a:t>
            </a:r>
          </a:p>
        </p:txBody>
      </p:sp>
      <p:pic>
        <p:nvPicPr>
          <p:cNvPr id="12" name="Platshållare för innehåll 11">
            <a:extLst>
              <a:ext uri="{FF2B5EF4-FFF2-40B4-BE49-F238E27FC236}">
                <a16:creationId xmlns:a16="http://schemas.microsoft.com/office/drawing/2014/main" id="{82AD39F9-0A60-472F-B724-144E4D5795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-1" t="6830" r="-3379" b="29965"/>
          <a:stretch/>
        </p:blipFill>
        <p:spPr>
          <a:xfrm>
            <a:off x="863285" y="2737521"/>
            <a:ext cx="1969368" cy="1806082"/>
          </a:xfrm>
        </p:spPr>
      </p:pic>
    </p:spTree>
    <p:extLst>
      <p:ext uri="{BB962C8B-B14F-4D97-AF65-F5344CB8AC3E}">
        <p14:creationId xmlns:p14="http://schemas.microsoft.com/office/powerpoint/2010/main" val="138152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6611" y="-105298"/>
            <a:ext cx="8229600" cy="1080017"/>
          </a:xfrm>
        </p:spPr>
        <p:txBody>
          <a:bodyPr>
            <a:normAutofit fontScale="90000"/>
          </a:bodyPr>
          <a:lstStyle/>
          <a:p>
            <a:r>
              <a:rPr lang="sv-SE" dirty="0"/>
              <a:t>Vilka är ni? Onsala Innebandyklubb</a:t>
            </a:r>
            <a:endParaRPr lang="sv-SE" sz="1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966241" y="5426832"/>
            <a:ext cx="2486833" cy="82868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sv-SE" dirty="0"/>
              <a:t>Herr/pojkar</a:t>
            </a:r>
            <a:br>
              <a:rPr lang="en-US" dirty="0"/>
            </a:br>
            <a:r>
              <a:rPr lang="en-US" dirty="0"/>
              <a:t>14 lag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4524378" y="5426831"/>
            <a:ext cx="2486833" cy="82868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sv-SE" sz="2400" dirty="0"/>
              <a:t>Dam/flickor</a:t>
            </a:r>
            <a:br>
              <a:rPr lang="en-US" sz="2400" dirty="0"/>
            </a:br>
            <a:r>
              <a:rPr lang="sv-SE" sz="2400" dirty="0"/>
              <a:t>10 lag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930589" y="2454130"/>
            <a:ext cx="504497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600 </a:t>
            </a:r>
            <a:r>
              <a:rPr lang="sv-SE" sz="2400" dirty="0"/>
              <a:t>medlemmar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6241" y="4935214"/>
            <a:ext cx="504497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511 </a:t>
            </a:r>
            <a:r>
              <a:rPr lang="sv-SE" sz="2400" dirty="0"/>
              <a:t>aktiva spelare, 90 ledare</a:t>
            </a:r>
          </a:p>
        </p:txBody>
      </p:sp>
      <p:pic>
        <p:nvPicPr>
          <p:cNvPr id="3" name="Picture 2" descr="Dam träning pl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640957" y="2993351"/>
            <a:ext cx="3898426" cy="18984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7789" y="883427"/>
            <a:ext cx="8942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0" i="0" dirty="0">
                <a:solidFill>
                  <a:srgbClr val="333333"/>
                </a:solidFill>
                <a:effectLst/>
                <a:latin typeface="Helvetica Neue"/>
              </a:rPr>
              <a:t>Onsala Innebandy vill att alla ska känna sig välkomna och känna glädje, gemenskap och stolthet. Alla skall uppmuntras att vara aktiva inom innebandyn hos oss så länge som möjligt, i både tävlings- och motionsform, både som spelare, ledare, funktionärer och domare.</a:t>
            </a:r>
            <a:endParaRPr lang="en-US" sz="1600" dirty="0">
              <a:latin typeface="Palatino Linotype (Body)"/>
              <a:cs typeface="Palatino Linotype (Body)"/>
            </a:endParaRPr>
          </a:p>
        </p:txBody>
      </p:sp>
    </p:spTree>
    <p:extLst>
      <p:ext uri="{BB962C8B-B14F-4D97-AF65-F5344CB8AC3E}">
        <p14:creationId xmlns:p14="http://schemas.microsoft.com/office/powerpoint/2010/main" val="2582144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Kvällens upplägg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96232" y="2052857"/>
            <a:ext cx="7470527" cy="403304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dirty="0"/>
              <a:t>  Skador inom innebandy	Förekomst och lokalisation</a:t>
            </a:r>
          </a:p>
          <a:p>
            <a:r>
              <a:rPr lang="sv-SE" dirty="0"/>
              <a:t>Skadetyper		Akut skada/överbelastning</a:t>
            </a:r>
          </a:p>
          <a:p>
            <a:r>
              <a:rPr lang="sv-SE" dirty="0"/>
              <a:t>Folksam			“Råd och vård”</a:t>
            </a:r>
          </a:p>
          <a:p>
            <a:endParaRPr lang="sv-SE" dirty="0"/>
          </a:p>
          <a:p>
            <a:r>
              <a:rPr lang="sv-SE" dirty="0"/>
              <a:t>Praktik akut skadehantering och tejpning</a:t>
            </a:r>
          </a:p>
          <a:p>
            <a:endParaRPr lang="sv-SE" dirty="0"/>
          </a:p>
          <a:p>
            <a:r>
              <a:rPr lang="sv-SE" dirty="0"/>
              <a:t>Knäkontroll teori</a:t>
            </a:r>
          </a:p>
          <a:p>
            <a:r>
              <a:rPr lang="sv-SE" dirty="0" err="1"/>
              <a:t>Knäkontroll</a:t>
            </a:r>
            <a:r>
              <a:rPr lang="sv-SE" dirty="0"/>
              <a:t> praktik</a:t>
            </a:r>
          </a:p>
          <a:p>
            <a:endParaRPr lang="sv-SE" dirty="0"/>
          </a:p>
          <a:p>
            <a:r>
              <a:rPr lang="sv-SE" dirty="0"/>
              <a:t>Tips på litteratur och praktiska övningar</a:t>
            </a:r>
          </a:p>
        </p:txBody>
      </p:sp>
    </p:spTree>
    <p:extLst>
      <p:ext uri="{BB962C8B-B14F-4D97-AF65-F5344CB8AC3E}">
        <p14:creationId xmlns:p14="http://schemas.microsoft.com/office/powerpoint/2010/main" val="2577528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Skador och sjukdomar </a:t>
            </a:r>
            <a:br>
              <a:rPr lang="sv-SE" dirty="0"/>
            </a:br>
            <a:r>
              <a:rPr lang="sv-SE" dirty="0"/>
              <a:t>Teori</a:t>
            </a:r>
          </a:p>
        </p:txBody>
      </p:sp>
      <p:pic>
        <p:nvPicPr>
          <p:cNvPr id="4" name="Content Placeholder 3" descr="IMG_8649-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1925922"/>
            <a:ext cx="7543800" cy="3863406"/>
          </a:xfrm>
        </p:spPr>
      </p:pic>
    </p:spTree>
    <p:extLst>
      <p:ext uri="{BB962C8B-B14F-4D97-AF65-F5344CB8AC3E}">
        <p14:creationId xmlns:p14="http://schemas.microsoft.com/office/powerpoint/2010/main" val="2135511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614"/>
            <a:ext cx="8229600" cy="911723"/>
          </a:xfrm>
        </p:spPr>
        <p:txBody>
          <a:bodyPr/>
          <a:lstStyle/>
          <a:p>
            <a:r>
              <a:rPr lang="sv-SE" sz="4400" dirty="0"/>
              <a:t>Skador innebandy </a:t>
            </a:r>
          </a:p>
        </p:txBody>
      </p:sp>
      <p:pic>
        <p:nvPicPr>
          <p:cNvPr id="18" name="Platshållare för innehåll 17">
            <a:extLst>
              <a:ext uri="{FF2B5EF4-FFF2-40B4-BE49-F238E27FC236}">
                <a16:creationId xmlns:a16="http://schemas.microsoft.com/office/drawing/2014/main" id="{8C6F52BA-4D82-4A7E-A9B3-38BC3F92DD4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675048" y="1522139"/>
            <a:ext cx="3439142" cy="4836294"/>
          </a:xfrm>
        </p:spPr>
      </p:pic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EE96C7AC-35E9-43A3-AE83-532827CFC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9287" y="1342861"/>
            <a:ext cx="6835929" cy="336821"/>
          </a:xfrm>
        </p:spPr>
        <p:txBody>
          <a:bodyPr/>
          <a:lstStyle/>
          <a:p>
            <a:r>
              <a:rPr lang="sv-SE" dirty="0"/>
              <a:t>Studie 2017/2018 innebandy Småland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7E7EA7D5-5DA3-4064-85FD-FCBD608B5E15}"/>
              </a:ext>
            </a:extLst>
          </p:cNvPr>
          <p:cNvSpPr txBox="1"/>
          <p:nvPr/>
        </p:nvSpPr>
        <p:spPr>
          <a:xfrm>
            <a:off x="4867334" y="140242"/>
            <a:ext cx="4168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52 000 licensierade spelare ålder 10-15 år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D3E9E9EF-13BC-47AB-A0E9-2D4AF8B77044}"/>
              </a:ext>
            </a:extLst>
          </p:cNvPr>
          <p:cNvSpPr txBox="1"/>
          <p:nvPr/>
        </p:nvSpPr>
        <p:spPr>
          <a:xfrm>
            <a:off x="6468953" y="5766856"/>
            <a:ext cx="17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10% fot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7861498C-C321-4858-BD17-65CA3F1B397C}"/>
              </a:ext>
            </a:extLst>
          </p:cNvPr>
          <p:cNvSpPr txBox="1"/>
          <p:nvPr/>
        </p:nvSpPr>
        <p:spPr>
          <a:xfrm>
            <a:off x="468558" y="3794890"/>
            <a:ext cx="2297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13% lår/höft/ljumskar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B8FDDC0A-4379-4DDF-8058-0CD019FB8CBE}"/>
              </a:ext>
            </a:extLst>
          </p:cNvPr>
          <p:cNvSpPr txBox="1"/>
          <p:nvPr/>
        </p:nvSpPr>
        <p:spPr>
          <a:xfrm>
            <a:off x="6494343" y="2483782"/>
            <a:ext cx="2385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6% övre extremitet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392C50E0-2F1B-414D-986C-14273FCAADF4}"/>
              </a:ext>
            </a:extLst>
          </p:cNvPr>
          <p:cNvSpPr txBox="1"/>
          <p:nvPr/>
        </p:nvSpPr>
        <p:spPr>
          <a:xfrm>
            <a:off x="6468952" y="3252397"/>
            <a:ext cx="17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7% bål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938C7C01-9C6E-440A-8F78-5017A6A3D22C}"/>
              </a:ext>
            </a:extLst>
          </p:cNvPr>
          <p:cNvSpPr txBox="1"/>
          <p:nvPr/>
        </p:nvSpPr>
        <p:spPr>
          <a:xfrm>
            <a:off x="6468952" y="3794890"/>
            <a:ext cx="2217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14% lår/höft/ljumske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71EFA339-9AE9-4789-8843-F3F26AF880A4}"/>
              </a:ext>
            </a:extLst>
          </p:cNvPr>
          <p:cNvSpPr txBox="1"/>
          <p:nvPr/>
        </p:nvSpPr>
        <p:spPr>
          <a:xfrm>
            <a:off x="6468953" y="4838852"/>
            <a:ext cx="17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10% underben</a:t>
            </a: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3A8CFF16-DF84-45B1-81C5-88A46DDDB7BE}"/>
              </a:ext>
            </a:extLst>
          </p:cNvPr>
          <p:cNvSpPr txBox="1"/>
          <p:nvPr/>
        </p:nvSpPr>
        <p:spPr>
          <a:xfrm>
            <a:off x="6468953" y="4412655"/>
            <a:ext cx="173224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v-SE" dirty="0"/>
              <a:t>40% knä</a:t>
            </a:r>
          </a:p>
        </p:txBody>
      </p:sp>
      <p:sp>
        <p:nvSpPr>
          <p:cNvPr id="33" name="textruta 32">
            <a:extLst>
              <a:ext uri="{FF2B5EF4-FFF2-40B4-BE49-F238E27FC236}">
                <a16:creationId xmlns:a16="http://schemas.microsoft.com/office/drawing/2014/main" id="{3A755E5A-05E8-43F4-99AE-39172FD74B48}"/>
              </a:ext>
            </a:extLst>
          </p:cNvPr>
          <p:cNvSpPr txBox="1"/>
          <p:nvPr/>
        </p:nvSpPr>
        <p:spPr>
          <a:xfrm>
            <a:off x="6468953" y="5334745"/>
            <a:ext cx="17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7% fotled</a:t>
            </a:r>
          </a:p>
        </p:txBody>
      </p:sp>
      <p:sp>
        <p:nvSpPr>
          <p:cNvPr id="35" name="textruta 34">
            <a:extLst>
              <a:ext uri="{FF2B5EF4-FFF2-40B4-BE49-F238E27FC236}">
                <a16:creationId xmlns:a16="http://schemas.microsoft.com/office/drawing/2014/main" id="{065BB56D-E966-4A17-B26C-6694FA0111A9}"/>
              </a:ext>
            </a:extLst>
          </p:cNvPr>
          <p:cNvSpPr txBox="1"/>
          <p:nvPr/>
        </p:nvSpPr>
        <p:spPr>
          <a:xfrm>
            <a:off x="468557" y="1984549"/>
            <a:ext cx="2182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1% huvud/ansikte</a:t>
            </a:r>
          </a:p>
        </p:txBody>
      </p:sp>
      <p:sp>
        <p:nvSpPr>
          <p:cNvPr id="37" name="textruta 36">
            <a:extLst>
              <a:ext uri="{FF2B5EF4-FFF2-40B4-BE49-F238E27FC236}">
                <a16:creationId xmlns:a16="http://schemas.microsoft.com/office/drawing/2014/main" id="{62A6747A-ADB2-45C6-87AC-24B288FECB5D}"/>
              </a:ext>
            </a:extLst>
          </p:cNvPr>
          <p:cNvSpPr txBox="1"/>
          <p:nvPr/>
        </p:nvSpPr>
        <p:spPr>
          <a:xfrm>
            <a:off x="468558" y="2529964"/>
            <a:ext cx="2182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8% övre extremitet</a:t>
            </a:r>
          </a:p>
        </p:txBody>
      </p:sp>
      <p:sp>
        <p:nvSpPr>
          <p:cNvPr id="39" name="textruta 38">
            <a:extLst>
              <a:ext uri="{FF2B5EF4-FFF2-40B4-BE49-F238E27FC236}">
                <a16:creationId xmlns:a16="http://schemas.microsoft.com/office/drawing/2014/main" id="{FA6A313C-922A-43F3-ABDA-250300B62027}"/>
              </a:ext>
            </a:extLst>
          </p:cNvPr>
          <p:cNvSpPr txBox="1"/>
          <p:nvPr/>
        </p:nvSpPr>
        <p:spPr>
          <a:xfrm>
            <a:off x="484371" y="3227034"/>
            <a:ext cx="17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8% bål</a:t>
            </a:r>
          </a:p>
        </p:txBody>
      </p:sp>
      <p:sp>
        <p:nvSpPr>
          <p:cNvPr id="41" name="textruta 40">
            <a:extLst>
              <a:ext uri="{FF2B5EF4-FFF2-40B4-BE49-F238E27FC236}">
                <a16:creationId xmlns:a16="http://schemas.microsoft.com/office/drawing/2014/main" id="{1FD8BE2F-BF00-481D-A890-1B6DB69EC37E}"/>
              </a:ext>
            </a:extLst>
          </p:cNvPr>
          <p:cNvSpPr txBox="1"/>
          <p:nvPr/>
        </p:nvSpPr>
        <p:spPr>
          <a:xfrm>
            <a:off x="6494343" y="1984549"/>
            <a:ext cx="2541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2% huvud/ansikte</a:t>
            </a:r>
          </a:p>
        </p:txBody>
      </p:sp>
      <p:sp>
        <p:nvSpPr>
          <p:cNvPr id="43" name="textruta 42">
            <a:extLst>
              <a:ext uri="{FF2B5EF4-FFF2-40B4-BE49-F238E27FC236}">
                <a16:creationId xmlns:a16="http://schemas.microsoft.com/office/drawing/2014/main" id="{D8D6BD37-4676-4D93-BE87-2E8769B1A055}"/>
              </a:ext>
            </a:extLst>
          </p:cNvPr>
          <p:cNvSpPr txBox="1"/>
          <p:nvPr/>
        </p:nvSpPr>
        <p:spPr>
          <a:xfrm>
            <a:off x="484371" y="4412655"/>
            <a:ext cx="173224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sv-SE" dirty="0"/>
              <a:t>43% knä</a:t>
            </a:r>
          </a:p>
        </p:txBody>
      </p:sp>
      <p:sp>
        <p:nvSpPr>
          <p:cNvPr id="45" name="textruta 44">
            <a:extLst>
              <a:ext uri="{FF2B5EF4-FFF2-40B4-BE49-F238E27FC236}">
                <a16:creationId xmlns:a16="http://schemas.microsoft.com/office/drawing/2014/main" id="{24E5D737-3AAF-44FC-896A-9FB1A536E558}"/>
              </a:ext>
            </a:extLst>
          </p:cNvPr>
          <p:cNvSpPr txBox="1"/>
          <p:nvPr/>
        </p:nvSpPr>
        <p:spPr>
          <a:xfrm>
            <a:off x="468558" y="4838852"/>
            <a:ext cx="17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5% underben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0DB91912-0CE8-4365-BEDB-572AB19D45BB}"/>
              </a:ext>
            </a:extLst>
          </p:cNvPr>
          <p:cNvSpPr txBox="1"/>
          <p:nvPr/>
        </p:nvSpPr>
        <p:spPr>
          <a:xfrm>
            <a:off x="457200" y="5298683"/>
            <a:ext cx="17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11% fotled</a:t>
            </a:r>
          </a:p>
        </p:txBody>
      </p:sp>
      <p:sp>
        <p:nvSpPr>
          <p:cNvPr id="49" name="textruta 48">
            <a:extLst>
              <a:ext uri="{FF2B5EF4-FFF2-40B4-BE49-F238E27FC236}">
                <a16:creationId xmlns:a16="http://schemas.microsoft.com/office/drawing/2014/main" id="{FC0710C3-F224-47A1-ACA4-AE927C92D813}"/>
              </a:ext>
            </a:extLst>
          </p:cNvPr>
          <p:cNvSpPr txBox="1"/>
          <p:nvPr/>
        </p:nvSpPr>
        <p:spPr>
          <a:xfrm>
            <a:off x="468558" y="5732058"/>
            <a:ext cx="17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7% fot</a:t>
            </a:r>
          </a:p>
        </p:txBody>
      </p:sp>
      <p:sp>
        <p:nvSpPr>
          <p:cNvPr id="51" name="textruta 50">
            <a:extLst>
              <a:ext uri="{FF2B5EF4-FFF2-40B4-BE49-F238E27FC236}">
                <a16:creationId xmlns:a16="http://schemas.microsoft.com/office/drawing/2014/main" id="{35CBDA25-281B-4BEC-B2D6-27ADD5CBEEA7}"/>
              </a:ext>
            </a:extLst>
          </p:cNvPr>
          <p:cNvSpPr txBox="1"/>
          <p:nvPr/>
        </p:nvSpPr>
        <p:spPr>
          <a:xfrm>
            <a:off x="2814979" y="5159804"/>
            <a:ext cx="3184634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sv-SE" sz="1800" dirty="0"/>
              <a:t>Ca 9.2  skador per 1000 spelare</a:t>
            </a:r>
          </a:p>
        </p:txBody>
      </p:sp>
      <p:sp>
        <p:nvSpPr>
          <p:cNvPr id="52" name="textruta 51">
            <a:extLst>
              <a:ext uri="{FF2B5EF4-FFF2-40B4-BE49-F238E27FC236}">
                <a16:creationId xmlns:a16="http://schemas.microsoft.com/office/drawing/2014/main" id="{0B7D6DC7-C4ED-4B61-9F63-A6E90FC45E04}"/>
              </a:ext>
            </a:extLst>
          </p:cNvPr>
          <p:cNvSpPr txBox="1"/>
          <p:nvPr/>
        </p:nvSpPr>
        <p:spPr>
          <a:xfrm>
            <a:off x="5047236" y="498069"/>
            <a:ext cx="3808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15-19 år flesta skador, något fler tjejer</a:t>
            </a:r>
          </a:p>
        </p:txBody>
      </p:sp>
    </p:spTree>
    <p:extLst>
      <p:ext uri="{BB962C8B-B14F-4D97-AF65-F5344CB8AC3E}">
        <p14:creationId xmlns:p14="http://schemas.microsoft.com/office/powerpoint/2010/main" val="3779426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1289"/>
            <a:ext cx="8229600" cy="1064718"/>
          </a:xfrm>
        </p:spPr>
        <p:txBody>
          <a:bodyPr/>
          <a:lstStyle/>
          <a:p>
            <a:r>
              <a:rPr lang="sv-SE" dirty="0"/>
              <a:t>”Svarta boxen”</a:t>
            </a:r>
          </a:p>
        </p:txBody>
      </p:sp>
      <p:pic>
        <p:nvPicPr>
          <p:cNvPr id="4" name="Picture 2" descr="http://www.asiaonline.net/images/BlackBoxQuestion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6251" y="1905500"/>
            <a:ext cx="5292893" cy="4095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floorball-player-silhouette-260nw-31459495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4"/>
          <a:stretch/>
        </p:blipFill>
        <p:spPr>
          <a:xfrm>
            <a:off x="1317666" y="2631514"/>
            <a:ext cx="1828800" cy="178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9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667"/>
            <a:ext cx="8229600" cy="927022"/>
          </a:xfrm>
        </p:spPr>
        <p:txBody>
          <a:bodyPr/>
          <a:lstStyle/>
          <a:p>
            <a:r>
              <a:rPr lang="sv-SE" dirty="0"/>
              <a:t>Skadetyper</a:t>
            </a:r>
          </a:p>
        </p:txBody>
      </p:sp>
      <p:sp>
        <p:nvSpPr>
          <p:cNvPr id="4" name="Rubrik 1"/>
          <p:cNvSpPr txBox="1">
            <a:spLocks noGrp="1"/>
          </p:cNvSpPr>
          <p:nvPr>
            <p:ph idx="1"/>
          </p:nvPr>
        </p:nvSpPr>
        <p:spPr bwMode="auto">
          <a:xfrm>
            <a:off x="3806458" y="209666"/>
            <a:ext cx="5158901" cy="132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85000" lnSpcReduction="10000"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114300" indent="0" eaLnBrk="1" hangingPunct="1">
              <a:buNone/>
              <a:defRPr/>
            </a:pPr>
            <a:r>
              <a:rPr lang="sv-SE" dirty="0">
                <a:solidFill>
                  <a:schemeClr val="tx2"/>
                </a:solidFill>
              </a:rPr>
              <a:t>Hur påverkas spelarna av skador avseende:</a:t>
            </a:r>
          </a:p>
          <a:p>
            <a:pPr marL="685800" lvl="1">
              <a:buFont typeface="Arial"/>
              <a:buChar char="•"/>
              <a:defRPr/>
            </a:pPr>
            <a:r>
              <a:rPr lang="sv-SE" dirty="0">
                <a:solidFill>
                  <a:schemeClr val="tx2"/>
                </a:solidFill>
              </a:rPr>
              <a:t>Deltagande</a:t>
            </a:r>
          </a:p>
          <a:p>
            <a:pPr marL="685800" lvl="1">
              <a:buFont typeface="Arial"/>
              <a:buChar char="•"/>
              <a:defRPr/>
            </a:pPr>
            <a:r>
              <a:rPr lang="sv-SE" dirty="0">
                <a:solidFill>
                  <a:schemeClr val="tx2"/>
                </a:solidFill>
              </a:rPr>
              <a:t>Prestation</a:t>
            </a:r>
          </a:p>
          <a:p>
            <a:pPr marL="685800" lvl="1">
              <a:buFont typeface="Arial"/>
              <a:buChar char="•"/>
              <a:defRPr/>
            </a:pPr>
            <a:r>
              <a:rPr lang="sv-SE" dirty="0">
                <a:solidFill>
                  <a:schemeClr val="tx2"/>
                </a:solidFill>
              </a:rPr>
              <a:t>Grad av smärta</a:t>
            </a:r>
          </a:p>
          <a:p>
            <a:pPr eaLnBrk="1" hangingPunct="1">
              <a:defRPr/>
            </a:pPr>
            <a:endParaRPr lang="sv-SE" sz="16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2183953"/>
            <a:ext cx="2540000" cy="1458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6800" y="2223183"/>
            <a:ext cx="2540000" cy="1458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457200" y="2651820"/>
            <a:ext cx="2540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sv-SE" sz="1800" dirty="0"/>
              <a:t>Akut skada</a:t>
            </a:r>
          </a:p>
          <a:p>
            <a:pPr algn="ctr"/>
            <a:r>
              <a:rPr lang="sv-SE" sz="1800" dirty="0"/>
              <a:t>Ett givet skadetillfälle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6336506" y="2661570"/>
            <a:ext cx="21605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sv-SE" sz="1800" dirty="0"/>
              <a:t>Överbelastning</a:t>
            </a:r>
          </a:p>
          <a:p>
            <a:pPr algn="ctr"/>
            <a:r>
              <a:rPr lang="sv-SE" sz="1800" dirty="0"/>
              <a:t>Smygande debut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256591"/>
            <a:ext cx="8229600" cy="10970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endParaRPr lang="sv-SE" sz="1600" dirty="0">
              <a:solidFill>
                <a:schemeClr val="tx2"/>
              </a:solidFill>
              <a:latin typeface="Arial" charset="0"/>
              <a:ea typeface="MS PGothic" charset="0"/>
              <a:cs typeface="MS PGothic" charset="0"/>
            </a:endParaRPr>
          </a:p>
          <a:p>
            <a:pPr algn="ctr" eaLnBrk="1" hangingPunct="1">
              <a:defRPr/>
            </a:pPr>
            <a:r>
              <a:rPr lang="sv-SE" sz="1600" dirty="0">
                <a:solidFill>
                  <a:schemeClr val="tx2"/>
                </a:solidFill>
                <a:latin typeface="Arial" charset="0"/>
                <a:ea typeface="MS PGothic" charset="0"/>
                <a:cs typeface="MS PGothic" charset="0"/>
              </a:rPr>
              <a:t>Överbelastningar som leder till akut skada?</a:t>
            </a:r>
          </a:p>
          <a:p>
            <a:pPr algn="ctr" eaLnBrk="1" hangingPunct="1">
              <a:defRPr/>
            </a:pPr>
            <a:r>
              <a:rPr lang="sv-SE" sz="1600" dirty="0">
                <a:solidFill>
                  <a:schemeClr val="tx2"/>
                </a:solidFill>
                <a:latin typeface="Arial" charset="0"/>
                <a:ea typeface="MS PGothic" charset="0"/>
                <a:cs typeface="MS PGothic" charset="0"/>
              </a:rPr>
              <a:t>En akut skada tidigare som ger en överbelastning innan optimal rehab?</a:t>
            </a:r>
          </a:p>
          <a:p>
            <a:pPr algn="ctr" eaLnBrk="1" hangingPunct="1">
              <a:defRPr/>
            </a:pPr>
            <a:endParaRPr lang="sv-SE" sz="1600" dirty="0">
              <a:solidFill>
                <a:schemeClr val="tx2"/>
              </a:solidFill>
              <a:latin typeface="Arial" charset="0"/>
              <a:ea typeface="MS PGothic" charset="0"/>
              <a:cs typeface="MS PGothic" charset="0"/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3429000" y="3132482"/>
            <a:ext cx="2152650" cy="350837"/>
          </a:xfrm>
          <a:prstGeom prst="leftArrow">
            <a:avLst/>
          </a:prstGeom>
          <a:solidFill>
            <a:srgbClr val="9C525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429000" y="2521221"/>
            <a:ext cx="2152650" cy="350837"/>
          </a:xfrm>
          <a:prstGeom prst="leftArrow">
            <a:avLst/>
          </a:prstGeom>
          <a:solidFill>
            <a:srgbClr val="9C525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700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9D3738-6B2E-4856-92C8-731FD6D5B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skada eller besvär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7B7D2F8-45DA-4FC2-8271-61E4C2032D8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- Gå in på er hemsida</a:t>
            </a:r>
          </a:p>
          <a:p>
            <a:r>
              <a:rPr lang="sv-SE" dirty="0"/>
              <a:t>- Klicka på ”Medlem” i rubrikraden</a:t>
            </a:r>
          </a:p>
          <a:p>
            <a:r>
              <a:rPr lang="sv-SE" dirty="0"/>
              <a:t>- ”När skada inträffat”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DF32A6F-663B-4A44-9A39-E6C796886A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64075" y="2006600"/>
            <a:ext cx="3702050" cy="3702050"/>
          </a:xfrm>
        </p:spPr>
      </p:pic>
    </p:spTree>
    <p:extLst>
      <p:ext uri="{BB962C8B-B14F-4D97-AF65-F5344CB8AC3E}">
        <p14:creationId xmlns:p14="http://schemas.microsoft.com/office/powerpoint/2010/main" val="2847981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51887"/>
            <a:ext cx="8229600" cy="972921"/>
          </a:xfrm>
        </p:spPr>
        <p:txBody>
          <a:bodyPr/>
          <a:lstStyle/>
          <a:p>
            <a:r>
              <a:rPr lang="sv-SE" dirty="0"/>
              <a:t>Skadetyper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83607" y="1600199"/>
            <a:ext cx="4388393" cy="76149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sv-SE" sz="2400" dirty="0"/>
              <a:t>Akut skada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81001" y="1600200"/>
            <a:ext cx="4279391" cy="76149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sv-SE" sz="2400" dirty="0"/>
              <a:t>Överbelastningsskada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83607" y="2573641"/>
            <a:ext cx="4388393" cy="3627324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v-SE" sz="2000" dirty="0"/>
              <a:t>Stukning</a:t>
            </a:r>
          </a:p>
          <a:p>
            <a:r>
              <a:rPr lang="sv-SE" sz="2000" dirty="0"/>
              <a:t>Urledvridning</a:t>
            </a:r>
          </a:p>
          <a:p>
            <a:r>
              <a:rPr lang="sv-SE" sz="2000" dirty="0"/>
              <a:t>Frakturer</a:t>
            </a:r>
          </a:p>
          <a:p>
            <a:r>
              <a:rPr lang="sv-SE" sz="2000" dirty="0"/>
              <a:t>Bristningar</a:t>
            </a:r>
          </a:p>
          <a:p>
            <a:pPr marL="114300" indent="0">
              <a:buNone/>
            </a:pPr>
            <a:endParaRPr lang="sv-SE" dirty="0"/>
          </a:p>
          <a:p>
            <a:pPr marL="114300" indent="0">
              <a:buNone/>
            </a:pPr>
            <a:endParaRPr lang="sv-SE" sz="2000" b="1" dirty="0"/>
          </a:p>
          <a:p>
            <a:pPr marL="114300" indent="0">
              <a:buNone/>
            </a:pPr>
            <a:r>
              <a:rPr lang="sv-SE" sz="2000" b="1" dirty="0"/>
              <a:t>Yttre våld</a:t>
            </a:r>
            <a:r>
              <a:rPr lang="sv-SE" sz="2000" dirty="0"/>
              <a:t>: ex lårkaka</a:t>
            </a:r>
          </a:p>
          <a:p>
            <a:pPr marL="114300" indent="0">
              <a:buNone/>
            </a:pPr>
            <a:r>
              <a:rPr lang="sv-SE" sz="2000" b="1" dirty="0"/>
              <a:t>Inre våld</a:t>
            </a:r>
            <a:r>
              <a:rPr lang="sv-SE" sz="2000" dirty="0"/>
              <a:t>: ex bristning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681001" y="2573641"/>
            <a:ext cx="4279392" cy="3627323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sv-SE" sz="2000" dirty="0"/>
              <a:t>Löparknä</a:t>
            </a:r>
          </a:p>
          <a:p>
            <a:r>
              <a:rPr lang="sv-SE" sz="2000" dirty="0" err="1"/>
              <a:t>Hälsenesmärta</a:t>
            </a:r>
            <a:endParaRPr lang="sv-SE" sz="2000" dirty="0"/>
          </a:p>
          <a:p>
            <a:r>
              <a:rPr lang="sv-SE" sz="2000" dirty="0" err="1"/>
              <a:t>Knäskålssenesmärta</a:t>
            </a:r>
            <a:endParaRPr lang="sv-SE" sz="2000" dirty="0"/>
          </a:p>
          <a:p>
            <a:r>
              <a:rPr lang="sv-SE" sz="2000" dirty="0"/>
              <a:t>Underbenssmärta</a:t>
            </a:r>
          </a:p>
          <a:p>
            <a:endParaRPr lang="sv-SE" sz="2000" dirty="0"/>
          </a:p>
          <a:p>
            <a:pPr marL="114300" indent="0">
              <a:buNone/>
            </a:pPr>
            <a:endParaRPr lang="sv-SE" sz="2000" dirty="0"/>
          </a:p>
          <a:p>
            <a:pPr marL="114300" indent="0">
              <a:buNone/>
            </a:pPr>
            <a:r>
              <a:rPr lang="sv-SE" sz="2000" b="1" dirty="0"/>
              <a:t>Yttre faktorer</a:t>
            </a:r>
            <a:r>
              <a:rPr lang="sv-SE" sz="2000" dirty="0"/>
              <a:t>: </a:t>
            </a:r>
            <a:br>
              <a:rPr lang="sv-SE" sz="2000" dirty="0"/>
            </a:br>
            <a:r>
              <a:rPr lang="sv-SE" sz="2000" dirty="0"/>
              <a:t>ex dos, underlag, sömn, nya övningar</a:t>
            </a:r>
          </a:p>
          <a:p>
            <a:pPr marL="114300" indent="0">
              <a:buNone/>
            </a:pPr>
            <a:r>
              <a:rPr lang="sv-SE" sz="2000" b="1" dirty="0"/>
              <a:t>Inre faktorer</a:t>
            </a:r>
            <a:r>
              <a:rPr lang="sv-SE" sz="2000" dirty="0"/>
              <a:t>: </a:t>
            </a:r>
            <a:br>
              <a:rPr lang="sv-SE" sz="2000" dirty="0"/>
            </a:br>
            <a:r>
              <a:rPr lang="sv-SE" sz="2000" dirty="0"/>
              <a:t>ex överrörlighet, nedsatt rörlighet, plattfot, höga fotvalv, muskelobalans</a:t>
            </a:r>
          </a:p>
        </p:txBody>
      </p:sp>
    </p:spTree>
    <p:extLst>
      <p:ext uri="{BB962C8B-B14F-4D97-AF65-F5344CB8AC3E}">
        <p14:creationId xmlns:p14="http://schemas.microsoft.com/office/powerpoint/2010/main" val="1904035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6419" y="292572"/>
            <a:ext cx="7321861" cy="1172803"/>
          </a:xfrm>
        </p:spPr>
        <p:txBody>
          <a:bodyPr/>
          <a:lstStyle/>
          <a:p>
            <a:r>
              <a:rPr lang="sv-SE" dirty="0"/>
              <a:t>Läkning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69275"/>
            <a:ext cx="7480300" cy="49480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Ben</a:t>
            </a:r>
            <a:r>
              <a:rPr lang="sv-SE" dirty="0"/>
              <a:t>: Blodförsörjt, läker fort. Stimuleras av belastning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b="1" dirty="0"/>
              <a:t>Brosk</a:t>
            </a:r>
            <a:r>
              <a:rPr lang="sv-SE" dirty="0"/>
              <a:t>: Ingen egen blodförsörjning, ledvätskan ger näring, likt en tvättsvamp</a:t>
            </a:r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r>
              <a:rPr lang="sv-SE" b="1" dirty="0"/>
              <a:t>Muskler</a:t>
            </a:r>
            <a:r>
              <a:rPr lang="sv-SE" dirty="0"/>
              <a:t>: många strukturer och komplex läkningstid. Läkning genom reparationsprocess, bindvävscell bildar ärr som ej är lika stark och elastisk. Området risk för skador igen.</a:t>
            </a:r>
          </a:p>
        </p:txBody>
      </p:sp>
      <p:pic>
        <p:nvPicPr>
          <p:cNvPr id="9" name="Picture 8" descr="sponge-3081410__340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8" t="23348" r="12482" b="14978"/>
          <a:stretch/>
        </p:blipFill>
        <p:spPr>
          <a:xfrm>
            <a:off x="6910727" y="2961297"/>
            <a:ext cx="1895106" cy="1074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1655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17870"/>
            <a:ext cx="8229600" cy="988220"/>
          </a:xfrm>
        </p:spPr>
        <p:txBody>
          <a:bodyPr/>
          <a:lstStyle/>
          <a:p>
            <a:r>
              <a:rPr lang="sv-SE" dirty="0"/>
              <a:t>Läkning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17639"/>
            <a:ext cx="7480300" cy="4541100"/>
          </a:xfrm>
        </p:spPr>
        <p:txBody>
          <a:bodyPr>
            <a:normAutofit/>
          </a:bodyPr>
          <a:lstStyle/>
          <a:p>
            <a:r>
              <a:rPr lang="sv-SE" b="1" dirty="0"/>
              <a:t>Senor</a:t>
            </a:r>
            <a:r>
              <a:rPr lang="sv-SE" dirty="0"/>
              <a:t>: Näring från senskidor (höljen). Överbelastning= ger en sämre ”stuns”; degeneration. Svarar ej på NSAID. Behöver belastning i tålighetsträning. Lång tid.</a:t>
            </a:r>
          </a:p>
          <a:p>
            <a:endParaRPr lang="sv-SE" dirty="0"/>
          </a:p>
          <a:p>
            <a:r>
              <a:rPr lang="sv-SE" b="1" dirty="0"/>
              <a:t>Ledband</a:t>
            </a:r>
            <a:r>
              <a:rPr lang="sv-SE" dirty="0"/>
              <a:t> (ligament): håller ihop skelettdelar. </a:t>
            </a:r>
            <a:br>
              <a:rPr lang="sv-SE" dirty="0"/>
            </a:br>
            <a:r>
              <a:rPr lang="sv-SE" dirty="0"/>
              <a:t>Viss egen blodförsörjning, annars lik sena.</a:t>
            </a:r>
            <a:br>
              <a:rPr lang="sv-SE" dirty="0"/>
            </a:br>
            <a:r>
              <a:rPr lang="sv-SE" dirty="0"/>
              <a:t>I stort sett alltid akut skada. Många kan läka själva, </a:t>
            </a:r>
            <a:br>
              <a:rPr lang="sv-SE" dirty="0"/>
            </a:br>
            <a:r>
              <a:rPr lang="sv-SE" dirty="0"/>
              <a:t>men ej alla. Ex främre korsband. </a:t>
            </a:r>
          </a:p>
          <a:p>
            <a:pPr marL="0" indent="0">
              <a:buNone/>
            </a:pPr>
            <a:endParaRPr lang="sv-SE" dirty="0"/>
          </a:p>
          <a:p>
            <a:pPr marL="114300" indent="0">
              <a:buNone/>
            </a:pPr>
            <a:endParaRPr lang="sv-SE" dirty="0"/>
          </a:p>
          <a:p>
            <a:r>
              <a:rPr lang="sv-SE" b="1" dirty="0"/>
              <a:t>Slemsäckar</a:t>
            </a:r>
            <a:r>
              <a:rPr lang="sv-SE" dirty="0"/>
              <a:t>: till för att minska tryck/friktion. Kan bli inflammerade. Finns ex under knäskålssena, armbågsspetsen, axeln, under hälsenan. </a:t>
            </a:r>
          </a:p>
        </p:txBody>
      </p:sp>
      <p:pic>
        <p:nvPicPr>
          <p:cNvPr id="3" name="Picture 2" descr="anterior-cruciate-ligament-acl-knee-260nw-740569507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16" b="18172"/>
          <a:stretch/>
        </p:blipFill>
        <p:spPr>
          <a:xfrm>
            <a:off x="6613471" y="2113414"/>
            <a:ext cx="2073329" cy="287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28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3767"/>
            <a:ext cx="8229600" cy="957621"/>
          </a:xfrm>
        </p:spPr>
        <p:txBody>
          <a:bodyPr/>
          <a:lstStyle/>
          <a:p>
            <a:r>
              <a:rPr lang="sv-SE" dirty="0"/>
              <a:t>Akut skada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42261"/>
            <a:ext cx="4301958" cy="3573379"/>
          </a:xfrm>
        </p:spPr>
        <p:txBody>
          <a:bodyPr>
            <a:normAutofit/>
          </a:bodyPr>
          <a:lstStyle/>
          <a:p>
            <a:r>
              <a:rPr lang="sv-SE" dirty="0"/>
              <a:t>Stukad fot</a:t>
            </a:r>
          </a:p>
          <a:p>
            <a:r>
              <a:rPr lang="sv-SE" dirty="0"/>
              <a:t>Sårskada</a:t>
            </a:r>
          </a:p>
          <a:p>
            <a:r>
              <a:rPr lang="sv-SE" dirty="0"/>
              <a:t>Urledvridning</a:t>
            </a:r>
          </a:p>
          <a:p>
            <a:r>
              <a:rPr lang="sv-SE" dirty="0"/>
              <a:t>Bristning</a:t>
            </a:r>
          </a:p>
          <a:p>
            <a:r>
              <a:rPr lang="sv-SE" dirty="0"/>
              <a:t>Fraktur</a:t>
            </a:r>
          </a:p>
          <a:p>
            <a:endParaRPr lang="sv-SE" dirty="0"/>
          </a:p>
          <a:p>
            <a:pPr marL="114300" indent="0">
              <a:buNone/>
            </a:pPr>
            <a:r>
              <a:rPr lang="sv-SE" b="1" dirty="0"/>
              <a:t>Vad gör vi?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Lugitum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34786" y="163767"/>
            <a:ext cx="2774560" cy="2702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compression-bandag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96"/>
          <a:stretch/>
        </p:blipFill>
        <p:spPr>
          <a:xfrm>
            <a:off x="4677328" y="3699199"/>
            <a:ext cx="3732018" cy="2483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381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Huvud och hjärta</a:t>
            </a:r>
          </a:p>
        </p:txBody>
      </p:sp>
      <p:pic>
        <p:nvPicPr>
          <p:cNvPr id="4" name="Picture 1" descr="Olivia skada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4"/>
          <a:stretch/>
        </p:blipFill>
        <p:spPr bwMode="auto">
          <a:xfrm>
            <a:off x="-653143" y="0"/>
            <a:ext cx="979714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93268" y="400366"/>
            <a:ext cx="9083604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Huvudskador och akuta hjärtbesvär är viktigt att veta hur det skall behandlas!</a:t>
            </a:r>
          </a:p>
          <a:p>
            <a:pPr algn="ctr"/>
            <a:endParaRPr lang="sv-SE" sz="2000" dirty="0"/>
          </a:p>
          <a:p>
            <a:pPr algn="ctr"/>
            <a:r>
              <a:rPr lang="sv-SE" sz="2000" dirty="0"/>
              <a:t>Finns en medicinsk aktionsplan för hallen; träningar och match? Vem gör vad?</a:t>
            </a:r>
          </a:p>
          <a:p>
            <a:pPr algn="ctr"/>
            <a:r>
              <a:rPr lang="sv-SE" sz="2000" dirty="0"/>
              <a:t>Utbildning inom akut hjärtstopp- är ledare el spelare utbildade?</a:t>
            </a:r>
          </a:p>
          <a:p>
            <a:pPr algn="ctr"/>
            <a:r>
              <a:rPr lang="sv-SE" sz="2000" dirty="0"/>
              <a:t>Hjärnskakning, följ den </a:t>
            </a:r>
            <a:r>
              <a:rPr lang="sv-SE" sz="2000" dirty="0" err="1"/>
              <a:t>sk</a:t>
            </a:r>
            <a:r>
              <a:rPr lang="sv-SE" sz="2000" dirty="0"/>
              <a:t> hjärntrappan</a:t>
            </a:r>
          </a:p>
        </p:txBody>
      </p:sp>
    </p:spTree>
    <p:extLst>
      <p:ext uri="{BB962C8B-B14F-4D97-AF65-F5344CB8AC3E}">
        <p14:creationId xmlns:p14="http://schemas.microsoft.com/office/powerpoint/2010/main" val="528092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5565"/>
            <a:ext cx="8229600" cy="896423"/>
          </a:xfrm>
        </p:spPr>
        <p:txBody>
          <a:bodyPr/>
          <a:lstStyle/>
          <a:p>
            <a:r>
              <a:rPr lang="sv-SE" dirty="0"/>
              <a:t>Akut skada, sår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6091" y="2024298"/>
            <a:ext cx="8141717" cy="3938596"/>
          </a:xfrm>
        </p:spPr>
        <p:txBody>
          <a:bodyPr>
            <a:normAutofit lnSpcReduction="10000"/>
          </a:bodyPr>
          <a:lstStyle/>
          <a:p>
            <a:r>
              <a:rPr lang="sv-SE" dirty="0"/>
              <a:t>Mindre sårskador: med raka kanter tvättas av med sterilt koksalt, försök dra ihop med </a:t>
            </a:r>
            <a:r>
              <a:rPr lang="sv-SE" dirty="0" err="1"/>
              <a:t>sårtejp</a:t>
            </a:r>
            <a:r>
              <a:rPr lang="sv-SE" dirty="0"/>
              <a:t>/</a:t>
            </a:r>
            <a:r>
              <a:rPr lang="sv-SE" dirty="0" err="1"/>
              <a:t>steristrips</a:t>
            </a:r>
            <a:endParaRPr lang="sv-SE" dirty="0"/>
          </a:p>
          <a:p>
            <a:r>
              <a:rPr lang="sv-SE" dirty="0"/>
              <a:t>Större sår: ex ej slutar blöda, djupare och oregelbundna kanter behöver ex sys/limmas/agraffer. Ta hjälp om ni ej själva har någon med erfarenhet. Försök gärna att tejpa och tryck.</a:t>
            </a:r>
          </a:p>
          <a:p>
            <a:r>
              <a:rPr lang="sv-SE" dirty="0"/>
              <a:t>Akut blödning: ordentligt tryck och högläge.  STOR blödning, ring ambulans.</a:t>
            </a:r>
          </a:p>
          <a:p>
            <a:pPr marL="114300" indent="0" algn="ctr">
              <a:buNone/>
            </a:pPr>
            <a:endParaRPr lang="sv-SE" b="1" dirty="0"/>
          </a:p>
          <a:p>
            <a:pPr marL="114300" indent="0" algn="ctr">
              <a:buNone/>
            </a:pPr>
            <a:r>
              <a:rPr lang="sv-SE" b="1" dirty="0"/>
              <a:t>Sök vård exempelvis om</a:t>
            </a:r>
          </a:p>
          <a:p>
            <a:pPr marL="114300" indent="0">
              <a:buNone/>
            </a:pPr>
            <a:r>
              <a:rPr lang="sv-SE" dirty="0"/>
              <a:t>Blödningen är stor, blödning stoppar inte efter 30 min, du kan inte rengöra, sår är djupare, sitter i ansiktet eller över en led, om oregelbundna kanter, om feber uppstår eller om du misstänker att något sitter i såret.</a:t>
            </a:r>
          </a:p>
        </p:txBody>
      </p:sp>
      <p:pic>
        <p:nvPicPr>
          <p:cNvPr id="9" name="Content Placeholder 5" descr="Sår panna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4" r="-5063" b="14404"/>
          <a:stretch/>
        </p:blipFill>
        <p:spPr>
          <a:xfrm>
            <a:off x="6595596" y="105374"/>
            <a:ext cx="2494737" cy="1897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912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Akut skadehantering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2197464"/>
            <a:ext cx="3568700" cy="3262681"/>
          </a:xfrm>
        </p:spPr>
        <p:txBody>
          <a:bodyPr>
            <a:normAutofit/>
          </a:bodyPr>
          <a:lstStyle/>
          <a:p>
            <a:r>
              <a:rPr lang="en-US" sz="2800" b="1" dirty="0"/>
              <a:t>P</a:t>
            </a:r>
            <a:r>
              <a:rPr lang="en-US" sz="2800" dirty="0"/>
              <a:t> (Protection)</a:t>
            </a:r>
          </a:p>
          <a:p>
            <a:r>
              <a:rPr lang="en-US" sz="2800" b="1" dirty="0"/>
              <a:t>OL </a:t>
            </a:r>
            <a:r>
              <a:rPr lang="en-US" sz="2800" dirty="0"/>
              <a:t>(Optimal load)</a:t>
            </a:r>
          </a:p>
          <a:p>
            <a:r>
              <a:rPr lang="en-US" sz="2800" b="1" dirty="0"/>
              <a:t>I</a:t>
            </a:r>
            <a:r>
              <a:rPr lang="en-US" sz="2800" dirty="0"/>
              <a:t> (Ice)</a:t>
            </a:r>
          </a:p>
          <a:p>
            <a:r>
              <a:rPr lang="en-US" sz="2800" b="1" dirty="0"/>
              <a:t>C</a:t>
            </a:r>
            <a:r>
              <a:rPr lang="en-US" sz="2800" dirty="0"/>
              <a:t> (Compression)</a:t>
            </a:r>
          </a:p>
          <a:p>
            <a:r>
              <a:rPr lang="en-US" sz="2800" b="1" dirty="0"/>
              <a:t>E </a:t>
            </a:r>
            <a:r>
              <a:rPr lang="en-US" sz="2800" dirty="0"/>
              <a:t>(Elevation)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5" name="Picture 4" descr="Lindat knä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44"/>
          <a:stretch/>
        </p:blipFill>
        <p:spPr>
          <a:xfrm>
            <a:off x="4843830" y="2623841"/>
            <a:ext cx="3888387" cy="219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74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6717"/>
            <a:ext cx="8229600" cy="942322"/>
          </a:xfrm>
        </p:spPr>
        <p:txBody>
          <a:bodyPr/>
          <a:lstStyle/>
          <a:p>
            <a:r>
              <a:rPr lang="sv-SE" dirty="0"/>
              <a:t>Behandling som jag jobbar med..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4280"/>
            <a:ext cx="3656773" cy="2831785"/>
          </a:xfrm>
        </p:spPr>
        <p:txBody>
          <a:bodyPr>
            <a:normAutofit/>
          </a:bodyPr>
          <a:lstStyle/>
          <a:p>
            <a:r>
              <a:rPr lang="sv-SE" dirty="0"/>
              <a:t>Minska smärta</a:t>
            </a:r>
          </a:p>
          <a:p>
            <a:r>
              <a:rPr lang="sv-SE" dirty="0"/>
              <a:t>Återställa funktion</a:t>
            </a:r>
          </a:p>
          <a:p>
            <a:r>
              <a:rPr lang="sv-SE" dirty="0"/>
              <a:t>Rörlighet</a:t>
            </a:r>
          </a:p>
          <a:p>
            <a:r>
              <a:rPr lang="sv-SE" dirty="0"/>
              <a:t>Styrka</a:t>
            </a:r>
          </a:p>
          <a:p>
            <a:r>
              <a:rPr lang="sv-SE" dirty="0"/>
              <a:t>Kondition</a:t>
            </a:r>
          </a:p>
          <a:p>
            <a:r>
              <a:rPr lang="sv-SE" dirty="0"/>
              <a:t>Balans och koordination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30029" y="1600200"/>
            <a:ext cx="3431181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Spelaransvar </a:t>
            </a:r>
          </a:p>
          <a:p>
            <a:r>
              <a:rPr lang="sv-SE" dirty="0"/>
              <a:t>Brutal ärlighet</a:t>
            </a:r>
          </a:p>
          <a:p>
            <a:r>
              <a:rPr lang="sv-SE" dirty="0"/>
              <a:t>Sök hjälp</a:t>
            </a:r>
          </a:p>
          <a:p>
            <a:r>
              <a:rPr lang="sv-SE" dirty="0"/>
              <a:t>Eget arbete</a:t>
            </a:r>
          </a:p>
          <a:p>
            <a:r>
              <a:rPr lang="sv-SE" dirty="0"/>
              <a:t>Klarat alla kriterier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30030" y="3360173"/>
            <a:ext cx="3431182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Tränaransvar</a:t>
            </a:r>
          </a:p>
          <a:p>
            <a:r>
              <a:rPr lang="sv-SE" dirty="0"/>
              <a:t>Stödjande, ej pressa</a:t>
            </a:r>
          </a:p>
          <a:p>
            <a:r>
              <a:rPr lang="sv-SE" dirty="0"/>
              <a:t>Ställ krav på spelare att söka hjälp</a:t>
            </a:r>
          </a:p>
          <a:p>
            <a:r>
              <a:rPr lang="sv-SE" dirty="0"/>
              <a:t>Planera delaktighet och återgång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3608" y="5147422"/>
            <a:ext cx="8813124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sv-SE" b="1" dirty="0"/>
          </a:p>
          <a:p>
            <a:r>
              <a:rPr lang="sv-SE" b="1" dirty="0"/>
              <a:t>En av de vanligaste orsakerna till skada är otillräcklig rehab av tidigare skada…</a:t>
            </a:r>
          </a:p>
          <a:p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3254238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651" y="477271"/>
            <a:ext cx="5509089" cy="988220"/>
          </a:xfrm>
        </p:spPr>
        <p:txBody>
          <a:bodyPr/>
          <a:lstStyle/>
          <a:p>
            <a:r>
              <a:rPr lang="sv-SE" dirty="0"/>
              <a:t>Sjukdom och träning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297" y="3088370"/>
            <a:ext cx="8886311" cy="3828624"/>
          </a:xfrm>
        </p:spPr>
        <p:txBody>
          <a:bodyPr>
            <a:normAutofit/>
          </a:bodyPr>
          <a:lstStyle/>
          <a:p>
            <a:r>
              <a:rPr lang="sv-SE" dirty="0"/>
              <a:t>Vid tecken på pågående infektion bör man avstå från träning över 38 gr temp på morgonen liksom vid höjning av vilopulsen med mer än 20 %.</a:t>
            </a:r>
          </a:p>
          <a:p>
            <a:r>
              <a:rPr lang="sv-SE" dirty="0"/>
              <a:t>Vid allmän sjukdomskänsla med trötthet, oavsett om tempen är normal.</a:t>
            </a:r>
          </a:p>
          <a:p>
            <a:r>
              <a:rPr lang="sv-SE" dirty="0"/>
              <a:t>Halsont skall man inte träna med (första dagarna)</a:t>
            </a:r>
          </a:p>
          <a:p>
            <a:r>
              <a:rPr lang="sv-SE" dirty="0"/>
              <a:t>Snuva är ok, men generellt endast till lättare andfåddhet</a:t>
            </a:r>
          </a:p>
          <a:p>
            <a:r>
              <a:rPr lang="sv-SE" dirty="0"/>
              <a:t>Generellt ta det lugnt de första 3 dagar vid symtom för att se var det bär..</a:t>
            </a:r>
          </a:p>
          <a:p>
            <a:r>
              <a:rPr lang="sv-SE" dirty="0"/>
              <a:t>Infektionssymtom som diarré, hosta med slem, muskel- och ledvärk innebär vila från träning.</a:t>
            </a:r>
          </a:p>
        </p:txBody>
      </p:sp>
      <p:pic>
        <p:nvPicPr>
          <p:cNvPr id="6" name="Picture 5" descr="Förkyl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898" y="21858"/>
            <a:ext cx="1753824" cy="1899046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BDA6D54C-4342-4F06-BE68-07EAA1A009AF}"/>
              </a:ext>
            </a:extLst>
          </p:cNvPr>
          <p:cNvSpPr txBox="1"/>
          <p:nvPr/>
        </p:nvSpPr>
        <p:spPr>
          <a:xfrm>
            <a:off x="1" y="2091237"/>
            <a:ext cx="9144000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INNAN PANDEMIN VAR DETTA INFORMATIONEN</a:t>
            </a:r>
          </a:p>
          <a:p>
            <a:pPr algn="ctr"/>
            <a:r>
              <a:rPr lang="sv-SE" dirty="0"/>
              <a:t>Ni har information på er hemsida, följer folkhälsomyndigheten. Träna med eller utan </a:t>
            </a:r>
            <a:r>
              <a:rPr lang="sv-SE" dirty="0" err="1"/>
              <a:t>Covidtest</a:t>
            </a:r>
            <a:r>
              <a:rPr lang="sv-SE" dirty="0"/>
              <a:t>?</a:t>
            </a:r>
          </a:p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61724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090"/>
            <a:ext cx="8229600" cy="1018819"/>
          </a:xfrm>
        </p:spPr>
        <p:txBody>
          <a:bodyPr/>
          <a:lstStyle/>
          <a:p>
            <a:r>
              <a:rPr lang="sv-SE" dirty="0"/>
              <a:t>Mediciner och antidoping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199" y="2249028"/>
            <a:ext cx="4653189" cy="3886094"/>
          </a:xfrm>
        </p:spPr>
        <p:txBody>
          <a:bodyPr>
            <a:normAutofit/>
          </a:bodyPr>
          <a:lstStyle/>
          <a:p>
            <a:r>
              <a:rPr lang="sv-SE" dirty="0"/>
              <a:t>Röd gröna listan, ex ADHD</a:t>
            </a:r>
          </a:p>
          <a:p>
            <a:endParaRPr lang="sv-SE" dirty="0"/>
          </a:p>
          <a:p>
            <a:r>
              <a:rPr lang="sv-SE" dirty="0"/>
              <a:t>Ren Vinnare. RF </a:t>
            </a:r>
            <a:r>
              <a:rPr lang="sv-SE" dirty="0" err="1"/>
              <a:t>webutbildning</a:t>
            </a:r>
            <a:r>
              <a:rPr lang="sv-SE" dirty="0"/>
              <a:t>. Alla spelare och ledare bör göra denna utbildning</a:t>
            </a:r>
          </a:p>
        </p:txBody>
      </p:sp>
      <p:pic>
        <p:nvPicPr>
          <p:cNvPr id="5" name="Content Placeholder 4" descr="ren vinnare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92" b="-2292"/>
          <a:stretch>
            <a:fillRect/>
          </a:stretch>
        </p:blipFill>
        <p:spPr>
          <a:xfrm>
            <a:off x="5934270" y="2031975"/>
            <a:ext cx="2752530" cy="3454425"/>
          </a:xfrm>
        </p:spPr>
      </p:pic>
    </p:spTree>
    <p:extLst>
      <p:ext uri="{BB962C8B-B14F-4D97-AF65-F5344CB8AC3E}">
        <p14:creationId xmlns:p14="http://schemas.microsoft.com/office/powerpoint/2010/main" val="829404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Akut skadehantering, praktik </a:t>
            </a:r>
          </a:p>
        </p:txBody>
      </p:sp>
      <p:pic>
        <p:nvPicPr>
          <p:cNvPr id="6" name="Content Placeholder 3" descr="tejp i gymme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703" y="1846263"/>
            <a:ext cx="3017043" cy="4022725"/>
          </a:xfrm>
        </p:spPr>
      </p:pic>
    </p:spTree>
    <p:extLst>
      <p:ext uri="{BB962C8B-B14F-4D97-AF65-F5344CB8AC3E}">
        <p14:creationId xmlns:p14="http://schemas.microsoft.com/office/powerpoint/2010/main" val="1501653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54833" cy="1325562"/>
          </a:xfrm>
        </p:spPr>
        <p:txBody>
          <a:bodyPr>
            <a:normAutofit fontScale="90000"/>
          </a:bodyPr>
          <a:lstStyle/>
          <a:p>
            <a:r>
              <a:rPr lang="sv-SE" dirty="0"/>
              <a:t>Detta skall vi göra praktiskt. Fota gärna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7620000" cy="4077699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sv-SE" sz="2800" b="1" dirty="0"/>
              <a:t>Lindning</a:t>
            </a:r>
          </a:p>
          <a:p>
            <a:r>
              <a:rPr lang="sv-SE" sz="2800" dirty="0"/>
              <a:t>Tryckförband. 100 %, 15-30 min</a:t>
            </a:r>
          </a:p>
          <a:p>
            <a:r>
              <a:rPr lang="sv-SE" sz="2800" dirty="0"/>
              <a:t>Kompression. Linda om med 50 % </a:t>
            </a:r>
          </a:p>
          <a:p>
            <a:pPr marL="114300" indent="0" algn="ctr">
              <a:buNone/>
            </a:pPr>
            <a:r>
              <a:rPr lang="sv-SE" sz="2800" b="1" dirty="0"/>
              <a:t>Tejpningar</a:t>
            </a:r>
          </a:p>
          <a:p>
            <a:r>
              <a:rPr lang="sv-SE" sz="2800" dirty="0"/>
              <a:t>Fotled</a:t>
            </a:r>
          </a:p>
          <a:p>
            <a:r>
              <a:rPr lang="sv-SE" sz="2800" dirty="0"/>
              <a:t>Hälsena</a:t>
            </a:r>
          </a:p>
          <a:p>
            <a:r>
              <a:rPr lang="sv-SE" sz="2800" dirty="0" err="1"/>
              <a:t>Hälkudde</a:t>
            </a:r>
            <a:endParaRPr lang="sv-SE" sz="2800" dirty="0"/>
          </a:p>
          <a:p>
            <a:pPr marL="0" indent="0">
              <a:buNone/>
            </a:pP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3917874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25034" y="2552910"/>
            <a:ext cx="4117828" cy="1600200"/>
          </a:xfrm>
        </p:spPr>
        <p:txBody>
          <a:bodyPr>
            <a:noAutofit/>
          </a:bodyPr>
          <a:lstStyle/>
          <a:p>
            <a:r>
              <a:rPr lang="en-US" sz="8000" dirty="0"/>
              <a:t>FOTLED</a:t>
            </a:r>
          </a:p>
        </p:txBody>
      </p:sp>
    </p:spTree>
    <p:extLst>
      <p:ext uri="{BB962C8B-B14F-4D97-AF65-F5344CB8AC3E}">
        <p14:creationId xmlns:p14="http://schemas.microsoft.com/office/powerpoint/2010/main" val="3354688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Ankare</a:t>
            </a:r>
            <a:endParaRPr lang="en-US" dirty="0"/>
          </a:p>
        </p:txBody>
      </p:sp>
      <p:pic>
        <p:nvPicPr>
          <p:cNvPr id="8" name="Content Placeholder 7" descr="IMG_2594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7" name="Content Placeholder 6" descr="IMG_2593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3711092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IMG_2596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IMG_2595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4286026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Stirrup</a:t>
            </a:r>
          </a:p>
        </p:txBody>
      </p:sp>
      <p:pic>
        <p:nvPicPr>
          <p:cNvPr id="6" name="Content Placeholder 5" descr="IMG_2598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IMG_2597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3816941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Bägge</a:t>
            </a:r>
            <a:r>
              <a:rPr lang="en-US" dirty="0"/>
              <a:t> </a:t>
            </a:r>
            <a:r>
              <a:rPr lang="en-US" dirty="0" err="1"/>
              <a:t>sidor</a:t>
            </a:r>
            <a:endParaRPr lang="en-US" dirty="0"/>
          </a:p>
        </p:txBody>
      </p:sp>
      <p:pic>
        <p:nvPicPr>
          <p:cNvPr id="6" name="Content Placeholder 5" descr="Fotled 8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Fotled 7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42039878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2-3 /</a:t>
            </a:r>
            <a:r>
              <a:rPr lang="en-US" dirty="0" err="1"/>
              <a:t>sida</a:t>
            </a:r>
            <a:endParaRPr lang="en-US" dirty="0"/>
          </a:p>
        </p:txBody>
      </p:sp>
      <p:pic>
        <p:nvPicPr>
          <p:cNvPr id="6" name="Content Placeholder 5" descr="Fotled 10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Fotled 9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1899597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Fotled 1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Fotled 11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39140055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Drag </a:t>
            </a:r>
            <a:r>
              <a:rPr lang="en-US" dirty="0" err="1"/>
              <a:t>bak</a:t>
            </a:r>
            <a:r>
              <a:rPr lang="en-US" dirty="0"/>
              <a:t> </a:t>
            </a:r>
            <a:r>
              <a:rPr lang="en-US" dirty="0" err="1"/>
              <a:t>yttre</a:t>
            </a:r>
            <a:r>
              <a:rPr lang="en-US" dirty="0"/>
              <a:t> </a:t>
            </a:r>
            <a:r>
              <a:rPr lang="en-US" dirty="0" err="1"/>
              <a:t>fotknöl</a:t>
            </a:r>
            <a:endParaRPr lang="en-US" dirty="0"/>
          </a:p>
        </p:txBody>
      </p:sp>
      <p:pic>
        <p:nvPicPr>
          <p:cNvPr id="6" name="Content Placeholder 5" descr="Fotled 14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Fotled 13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308598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lås</a:t>
            </a:r>
            <a:endParaRPr lang="en-US" dirty="0"/>
          </a:p>
        </p:txBody>
      </p:sp>
      <p:pic>
        <p:nvPicPr>
          <p:cNvPr id="6" name="Content Placeholder 5" descr="Fotled 16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Fotled 15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1043950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467669" y="2628900"/>
            <a:ext cx="4114800" cy="1600200"/>
          </a:xfrm>
        </p:spPr>
        <p:txBody>
          <a:bodyPr>
            <a:normAutofit/>
          </a:bodyPr>
          <a:lstStyle/>
          <a:p>
            <a:r>
              <a:rPr lang="en-US" sz="8000" dirty="0"/>
              <a:t>HÄLSENA</a:t>
            </a:r>
          </a:p>
        </p:txBody>
      </p:sp>
    </p:spTree>
    <p:extLst>
      <p:ext uri="{BB962C8B-B14F-4D97-AF65-F5344CB8AC3E}">
        <p14:creationId xmlns:p14="http://schemas.microsoft.com/office/powerpoint/2010/main" val="985554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Ankare</a:t>
            </a:r>
            <a:r>
              <a:rPr lang="en-US" dirty="0"/>
              <a:t>, </a:t>
            </a:r>
            <a:r>
              <a:rPr lang="en-US" dirty="0" err="1"/>
              <a:t>tvärsen</a:t>
            </a:r>
            <a:endParaRPr lang="en-US" dirty="0"/>
          </a:p>
        </p:txBody>
      </p:sp>
      <p:pic>
        <p:nvPicPr>
          <p:cNvPr id="6" name="Content Placeholder 5" descr="Häl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Häl1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4128569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Bägge</a:t>
            </a:r>
            <a:r>
              <a:rPr lang="en-US" dirty="0"/>
              <a:t> </a:t>
            </a:r>
            <a:r>
              <a:rPr lang="en-US" dirty="0" err="1"/>
              <a:t>sidor</a:t>
            </a:r>
            <a:endParaRPr lang="en-US" dirty="0"/>
          </a:p>
        </p:txBody>
      </p:sp>
      <p:pic>
        <p:nvPicPr>
          <p:cNvPr id="6" name="Content Placeholder 5" descr="Häl4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Häl3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1547757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Lås</a:t>
            </a:r>
            <a:endParaRPr lang="en-US" dirty="0"/>
          </a:p>
        </p:txBody>
      </p:sp>
      <p:pic>
        <p:nvPicPr>
          <p:cNvPr id="6" name="Content Placeholder 5" descr="Häl6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48200" y="2348706"/>
            <a:ext cx="4038600" cy="3028950"/>
          </a:xfrm>
        </p:spPr>
      </p:pic>
      <p:pic>
        <p:nvPicPr>
          <p:cNvPr id="5" name="Content Placeholder 4" descr="häl5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239286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16606" y="2805502"/>
            <a:ext cx="4944421" cy="1600200"/>
          </a:xfrm>
        </p:spPr>
        <p:txBody>
          <a:bodyPr>
            <a:noAutofit/>
          </a:bodyPr>
          <a:lstStyle/>
          <a:p>
            <a:r>
              <a:rPr lang="en-US" sz="8000" dirty="0"/>
              <a:t>HÄLKUDDE</a:t>
            </a:r>
          </a:p>
        </p:txBody>
      </p:sp>
    </p:spTree>
    <p:extLst>
      <p:ext uri="{BB962C8B-B14F-4D97-AF65-F5344CB8AC3E}">
        <p14:creationId xmlns:p14="http://schemas.microsoft.com/office/powerpoint/2010/main" val="1910743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Ankare</a:t>
            </a:r>
            <a:endParaRPr lang="en-US" dirty="0"/>
          </a:p>
        </p:txBody>
      </p:sp>
      <p:pic>
        <p:nvPicPr>
          <p:cNvPr id="7" name="Content Placeholder 6" descr="Hälkudde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6" name="Content Placeholder 5" descr="Hälkudde1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20191560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50 %</a:t>
            </a:r>
          </a:p>
        </p:txBody>
      </p:sp>
      <p:pic>
        <p:nvPicPr>
          <p:cNvPr id="6" name="Content Placeholder 5" descr="Hälkudde4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Hälkudde3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7575989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Förbi</a:t>
            </a:r>
            <a:r>
              <a:rPr lang="en-US" dirty="0"/>
              <a:t> </a:t>
            </a:r>
            <a:r>
              <a:rPr lang="en-US" dirty="0" err="1"/>
              <a:t>hälkudde</a:t>
            </a:r>
            <a:endParaRPr lang="en-US" dirty="0"/>
          </a:p>
        </p:txBody>
      </p:sp>
      <p:pic>
        <p:nvPicPr>
          <p:cNvPr id="6" name="Content Placeholder 5" descr="Hälkudde6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Hälkudde5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42022426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Kors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lås</a:t>
            </a:r>
            <a:endParaRPr lang="en-US" dirty="0"/>
          </a:p>
        </p:txBody>
      </p:sp>
      <p:pic>
        <p:nvPicPr>
          <p:cNvPr id="8" name="Content Placeholder 7" descr="Hälkudde8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8200" y="2348706"/>
            <a:ext cx="4038600" cy="3028950"/>
          </a:xfrm>
        </p:spPr>
      </p:pic>
      <p:pic>
        <p:nvPicPr>
          <p:cNvPr id="5" name="Content Placeholder 4" descr="Hälkudde7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5595855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Lås</a:t>
            </a:r>
            <a:r>
              <a:rPr lang="en-US" dirty="0"/>
              <a:t> </a:t>
            </a:r>
            <a:r>
              <a:rPr lang="en-US" dirty="0" err="1"/>
              <a:t>ovansida</a:t>
            </a:r>
            <a:r>
              <a:rPr lang="en-US" dirty="0"/>
              <a:t>; </a:t>
            </a:r>
            <a:r>
              <a:rPr lang="en-US" dirty="0" err="1"/>
              <a:t>tejp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tejp</a:t>
            </a:r>
            <a:endParaRPr lang="en-US" dirty="0"/>
          </a:p>
        </p:txBody>
      </p:sp>
      <p:pic>
        <p:nvPicPr>
          <p:cNvPr id="6" name="Content Placeholder 5" descr="Hälkudde11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5" name="Content Placeholder 4" descr="Hälkudde10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125" y="2347516"/>
            <a:ext cx="4041775" cy="3031331"/>
          </a:xfrm>
        </p:spPr>
      </p:pic>
    </p:spTree>
    <p:extLst>
      <p:ext uri="{BB962C8B-B14F-4D97-AF65-F5344CB8AC3E}">
        <p14:creationId xmlns:p14="http://schemas.microsoft.com/office/powerpoint/2010/main" val="35846988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5564"/>
            <a:ext cx="8229600" cy="896423"/>
          </a:xfrm>
        </p:spPr>
        <p:txBody>
          <a:bodyPr/>
          <a:lstStyle/>
          <a:p>
            <a:r>
              <a:rPr lang="sv-SE" dirty="0"/>
              <a:t>Knäkontroll, teori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59078"/>
            <a:ext cx="8499075" cy="2201462"/>
          </a:xfrm>
        </p:spPr>
        <p:txBody>
          <a:bodyPr>
            <a:normAutofit/>
          </a:bodyPr>
          <a:lstStyle/>
          <a:p>
            <a:r>
              <a:rPr lang="sv-SE" dirty="0"/>
              <a:t>Del av uppvärmning</a:t>
            </a:r>
          </a:p>
          <a:p>
            <a:r>
              <a:rPr lang="sv-SE" dirty="0"/>
              <a:t>Minska </a:t>
            </a:r>
            <a:r>
              <a:rPr lang="sv-SE" b="1" dirty="0"/>
              <a:t>risken </a:t>
            </a:r>
            <a:r>
              <a:rPr lang="sv-SE" dirty="0"/>
              <a:t>för allvarlig knäskada med upp till 50 %</a:t>
            </a:r>
          </a:p>
          <a:p>
            <a:r>
              <a:rPr lang="en-US" dirty="0"/>
              <a:t>C</a:t>
            </a:r>
            <a:r>
              <a:rPr lang="sv-SE" dirty="0"/>
              <a:t>a 15 min</a:t>
            </a:r>
          </a:p>
          <a:p>
            <a:r>
              <a:rPr lang="sv-SE" dirty="0"/>
              <a:t>Starta i barn/ungdomsålder, men ökad kraven med ålder, lägg till, var innovativ</a:t>
            </a:r>
          </a:p>
          <a:p>
            <a:endParaRPr lang="en-US" dirty="0"/>
          </a:p>
        </p:txBody>
      </p:sp>
      <p:pic>
        <p:nvPicPr>
          <p:cNvPr id="5" name="Picture 4" descr="Dam träning pl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578" y="4060540"/>
            <a:ext cx="4044001" cy="196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9378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35" y="708508"/>
            <a:ext cx="8187211" cy="891691"/>
          </a:xfrm>
        </p:spPr>
        <p:txBody>
          <a:bodyPr/>
          <a:lstStyle/>
          <a:p>
            <a:r>
              <a:rPr lang="sv-SE" dirty="0"/>
              <a:t>Som en del av uppvärmningen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7447" y="2264751"/>
            <a:ext cx="4299941" cy="356435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v-SE" dirty="0"/>
              <a:t>Använd uppvärmningen för att vara REDO för det som innebandyn kräver:</a:t>
            </a:r>
          </a:p>
          <a:p>
            <a:r>
              <a:rPr lang="sv-SE" dirty="0"/>
              <a:t>Bli globalt varm</a:t>
            </a:r>
          </a:p>
          <a:p>
            <a:r>
              <a:rPr lang="sv-SE" dirty="0"/>
              <a:t>Väck kroppen</a:t>
            </a:r>
          </a:p>
          <a:p>
            <a:r>
              <a:rPr lang="sv-SE" dirty="0"/>
              <a:t>Se till att vara tillräckligt rörlig</a:t>
            </a:r>
          </a:p>
          <a:p>
            <a:r>
              <a:rPr lang="sv-SE" dirty="0"/>
              <a:t>Bli stark, ex höfter för riktningsförändringar</a:t>
            </a:r>
          </a:p>
          <a:p>
            <a:r>
              <a:rPr lang="sv-SE" dirty="0"/>
              <a:t>Beredd! Grenspecifik sista del</a:t>
            </a:r>
          </a:p>
          <a:p>
            <a:endParaRPr lang="sv-SE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82455" y="2264749"/>
            <a:ext cx="4264098" cy="356435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sv-SE" dirty="0"/>
              <a:t>Knäkontrollens innehåll, i olika nivåer:</a:t>
            </a:r>
          </a:p>
          <a:p>
            <a:r>
              <a:rPr lang="sv-SE" dirty="0"/>
              <a:t>1. Enbent knäböj</a:t>
            </a:r>
          </a:p>
          <a:p>
            <a:r>
              <a:rPr lang="sv-SE" dirty="0"/>
              <a:t>2. Bäckenlyft</a:t>
            </a:r>
          </a:p>
          <a:p>
            <a:r>
              <a:rPr lang="sv-SE" dirty="0"/>
              <a:t>3. Knäböj två ben</a:t>
            </a:r>
          </a:p>
          <a:p>
            <a:r>
              <a:rPr lang="sv-SE" dirty="0"/>
              <a:t>4. Plankan (bål)</a:t>
            </a:r>
          </a:p>
          <a:p>
            <a:r>
              <a:rPr lang="sv-SE" dirty="0"/>
              <a:t>5. Utfallssteg</a:t>
            </a:r>
          </a:p>
          <a:p>
            <a:r>
              <a:rPr lang="sv-SE" dirty="0"/>
              <a:t>6. Hopp/landning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4067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Atletisk hållning. </a:t>
            </a:r>
            <a:br>
              <a:rPr lang="sv-SE" dirty="0"/>
            </a:br>
            <a:r>
              <a:rPr lang="sv-SE" dirty="0"/>
              <a:t>Använd gärna klubban</a:t>
            </a:r>
          </a:p>
        </p:txBody>
      </p:sp>
      <p:pic>
        <p:nvPicPr>
          <p:cNvPr id="4" name="Content Placeholder 3" descr="MAQ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03" y="1846263"/>
            <a:ext cx="6739643" cy="4022725"/>
          </a:xfrm>
        </p:spPr>
      </p:pic>
    </p:spTree>
    <p:extLst>
      <p:ext uri="{BB962C8B-B14F-4D97-AF65-F5344CB8AC3E}">
        <p14:creationId xmlns:p14="http://schemas.microsoft.com/office/powerpoint/2010/main" val="12569202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715" y="284456"/>
            <a:ext cx="7620000" cy="1143000"/>
          </a:xfrm>
        </p:spPr>
        <p:txBody>
          <a:bodyPr/>
          <a:lstStyle/>
          <a:p>
            <a:r>
              <a:rPr lang="sv-SE" dirty="0" err="1"/>
              <a:t>Knäkontroll</a:t>
            </a:r>
            <a:r>
              <a:rPr lang="sv-SE" dirty="0"/>
              <a:t>, praktik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120" y="1670079"/>
            <a:ext cx="7916792" cy="148161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114300" indent="0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sv-SE" sz="2800" dirty="0"/>
              <a:t>Nu kör vi en uppvärmning tillsammans</a:t>
            </a:r>
          </a:p>
        </p:txBody>
      </p:sp>
      <p:pic>
        <p:nvPicPr>
          <p:cNvPr id="5" name="Picture 4" descr="glasinnebandybo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142" y="3433005"/>
            <a:ext cx="1960686" cy="222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080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806" y="908344"/>
            <a:ext cx="7725954" cy="829017"/>
          </a:xfrm>
        </p:spPr>
        <p:txBody>
          <a:bodyPr/>
          <a:lstStyle/>
          <a:p>
            <a:r>
              <a:rPr lang="sv-SE" dirty="0"/>
              <a:t>Förslag att läsa/se 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806" y="2080731"/>
            <a:ext cx="7866307" cy="361068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v-SE" sz="2800" dirty="0"/>
              <a:t>SISU idrottsböcker</a:t>
            </a:r>
          </a:p>
          <a:p>
            <a:r>
              <a:rPr lang="sv-SE" sz="2800" dirty="0"/>
              <a:t>Nya webbmaterial och portal</a:t>
            </a:r>
          </a:p>
          <a:p>
            <a:r>
              <a:rPr lang="sv-SE" sz="2800" dirty="0"/>
              <a:t>Utbildningsmaterial inom innebandy. Se förbund.</a:t>
            </a:r>
          </a:p>
          <a:p>
            <a:r>
              <a:rPr lang="en-US" sz="2800" dirty="0">
                <a:hlinkClick r:id="rId2"/>
              </a:rPr>
              <a:t>www.skadefri.no</a:t>
            </a:r>
            <a:r>
              <a:rPr lang="en-US" sz="2800" dirty="0"/>
              <a:t>. </a:t>
            </a:r>
            <a:r>
              <a:rPr lang="en-US" sz="2800" dirty="0" err="1"/>
              <a:t>Välj</a:t>
            </a:r>
            <a:r>
              <a:rPr lang="en-US" sz="2800" dirty="0"/>
              <a:t> sport</a:t>
            </a:r>
          </a:p>
          <a:p>
            <a:r>
              <a:rPr lang="en-US" sz="2800" dirty="0"/>
              <a:t>Get Set</a:t>
            </a:r>
          </a:p>
        </p:txBody>
      </p:sp>
    </p:spTree>
    <p:extLst>
      <p:ext uri="{BB962C8B-B14F-4D97-AF65-F5344CB8AC3E}">
        <p14:creationId xmlns:p14="http://schemas.microsoft.com/office/powerpoint/2010/main" val="40820140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3708" y="264371"/>
            <a:ext cx="3579482" cy="1450757"/>
          </a:xfrm>
        </p:spPr>
        <p:txBody>
          <a:bodyPr/>
          <a:lstStyle/>
          <a:p>
            <a:r>
              <a:rPr lang="sv-SE" dirty="0"/>
              <a:t>Tack för ikväll</a:t>
            </a:r>
          </a:p>
        </p:txBody>
      </p:sp>
      <p:pic>
        <p:nvPicPr>
          <p:cNvPr id="4" name="Picture 3" descr="sisunormedium300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92" y="2702717"/>
            <a:ext cx="3957432" cy="2051027"/>
          </a:xfrm>
          <a:prstGeom prst="rect">
            <a:avLst/>
          </a:prstGeom>
        </p:spPr>
      </p:pic>
      <p:pic>
        <p:nvPicPr>
          <p:cNvPr id="5" name="Picture 4" descr="OIBK logg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014" y="2436179"/>
            <a:ext cx="2442936" cy="25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99847"/>
      </p:ext>
    </p:extLst>
  </p:cSld>
  <p:clrMapOvr>
    <a:masterClrMapping/>
  </p:clrMapOvr>
</p:sld>
</file>

<file path=ppt/theme/theme1.xml><?xml version="1.0" encoding="utf-8"?>
<a:theme xmlns:a="http://schemas.openxmlformats.org/drawingml/2006/main" name="Återblick">
  <a:themeElements>
    <a:clrScheme name="Gråskal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Åter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Åter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</TotalTime>
  <Words>1164</Words>
  <Application>Microsoft Macintosh PowerPoint</Application>
  <PresentationFormat>Bildspel på skärmen (4:3)</PresentationFormat>
  <Paragraphs>217</Paragraphs>
  <Slides>46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46</vt:i4>
      </vt:variant>
    </vt:vector>
  </HeadingPairs>
  <TitlesOfParts>
    <vt:vector size="52" baseType="lpstr">
      <vt:lpstr>Arial</vt:lpstr>
      <vt:lpstr>Calibri</vt:lpstr>
      <vt:lpstr>Calibri Light</vt:lpstr>
      <vt:lpstr>Helvetica Neue</vt:lpstr>
      <vt:lpstr>Palatino Linotype (Body)</vt:lpstr>
      <vt:lpstr>Återblick</vt:lpstr>
      <vt:lpstr>Akut skadehantering och knäkontroll</vt:lpstr>
      <vt:lpstr>Vem e jag?</vt:lpstr>
      <vt:lpstr>Vilka är ni? Onsala Innebandyklubb</vt:lpstr>
      <vt:lpstr>Kvällens upplägg</vt:lpstr>
      <vt:lpstr>Skador och sjukdomar  Teori</vt:lpstr>
      <vt:lpstr>Skador innebandy </vt:lpstr>
      <vt:lpstr>”Svarta boxen”</vt:lpstr>
      <vt:lpstr>Skadetyper</vt:lpstr>
      <vt:lpstr>Om skada eller besvär</vt:lpstr>
      <vt:lpstr>Skadetyper</vt:lpstr>
      <vt:lpstr>Läkning</vt:lpstr>
      <vt:lpstr>Läkning</vt:lpstr>
      <vt:lpstr>Akut skada</vt:lpstr>
      <vt:lpstr>Huvud och hjärta</vt:lpstr>
      <vt:lpstr>Akut skada, sår</vt:lpstr>
      <vt:lpstr>Akut skadehantering</vt:lpstr>
      <vt:lpstr>Behandling som jag jobbar med..</vt:lpstr>
      <vt:lpstr>Sjukdom och träning</vt:lpstr>
      <vt:lpstr>Mediciner och antidoping</vt:lpstr>
      <vt:lpstr>Akut skadehantering, praktik </vt:lpstr>
      <vt:lpstr>Detta skall vi göra praktiskt. Fota gärna</vt:lpstr>
      <vt:lpstr>FOTLED</vt:lpstr>
      <vt:lpstr>Ankare</vt:lpstr>
      <vt:lpstr>PowerPoint-presentation</vt:lpstr>
      <vt:lpstr>Stirrup</vt:lpstr>
      <vt:lpstr>Bägge sidor</vt:lpstr>
      <vt:lpstr>2-3 /sida</vt:lpstr>
      <vt:lpstr>PowerPoint-presentation</vt:lpstr>
      <vt:lpstr>Drag bak yttre fotknöl</vt:lpstr>
      <vt:lpstr>lås</vt:lpstr>
      <vt:lpstr>HÄLSENA</vt:lpstr>
      <vt:lpstr>Ankare, tvärsen</vt:lpstr>
      <vt:lpstr>Bägge sidor</vt:lpstr>
      <vt:lpstr>Lås</vt:lpstr>
      <vt:lpstr>HÄLKUDDE</vt:lpstr>
      <vt:lpstr>Ankare</vt:lpstr>
      <vt:lpstr>50 %</vt:lpstr>
      <vt:lpstr>Förbi hälkudde</vt:lpstr>
      <vt:lpstr>Kors och lås</vt:lpstr>
      <vt:lpstr>Lås ovansida; tejp på tejp</vt:lpstr>
      <vt:lpstr>Knäkontroll, teori</vt:lpstr>
      <vt:lpstr>Som en del av uppvärmningen </vt:lpstr>
      <vt:lpstr>Atletisk hållning.  Använd gärna klubban</vt:lpstr>
      <vt:lpstr>Knäkontroll, praktik</vt:lpstr>
      <vt:lpstr>Förslag att läsa/se mer</vt:lpstr>
      <vt:lpstr>Tack för ikväll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Akut skadehantering och knäkontroll</dc:title>
  <dc:creator>jennie c</dc:creator>
  <cp:lastModifiedBy>Microsoft Office User</cp:lastModifiedBy>
  <cp:revision>97</cp:revision>
  <cp:lastPrinted>2018-10-27T20:11:11Z</cp:lastPrinted>
  <dcterms:created xsi:type="dcterms:W3CDTF">2018-10-21T19:37:31Z</dcterms:created>
  <dcterms:modified xsi:type="dcterms:W3CDTF">2020-10-18T19:31:43Z</dcterms:modified>
</cp:coreProperties>
</file>