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2" r:id="rId4"/>
    <p:sldId id="267" r:id="rId5"/>
    <p:sldId id="264" r:id="rId6"/>
    <p:sldId id="265" r:id="rId7"/>
    <p:sldId id="271" r:id="rId8"/>
    <p:sldId id="272" r:id="rId9"/>
    <p:sldId id="273" r:id="rId10"/>
    <p:sldId id="279" r:id="rId11"/>
    <p:sldId id="285" r:id="rId12"/>
    <p:sldId id="293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Trebuchet M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3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Trebuchet MS"/>
      </a:defRPr>
    </a:lvl1pPr>
    <a:lvl2pPr indent="228600" defTabSz="457200" latinLnBrk="0">
      <a:defRPr sz="1200">
        <a:latin typeface="+mn-lt"/>
        <a:ea typeface="+mn-ea"/>
        <a:cs typeface="+mn-cs"/>
        <a:sym typeface="Trebuchet MS"/>
      </a:defRPr>
    </a:lvl2pPr>
    <a:lvl3pPr indent="457200" defTabSz="457200" latinLnBrk="0">
      <a:defRPr sz="1200">
        <a:latin typeface="+mn-lt"/>
        <a:ea typeface="+mn-ea"/>
        <a:cs typeface="+mn-cs"/>
        <a:sym typeface="Trebuchet MS"/>
      </a:defRPr>
    </a:lvl3pPr>
    <a:lvl4pPr indent="685800" defTabSz="457200" latinLnBrk="0">
      <a:defRPr sz="1200">
        <a:latin typeface="+mn-lt"/>
        <a:ea typeface="+mn-ea"/>
        <a:cs typeface="+mn-cs"/>
        <a:sym typeface="Trebuchet MS"/>
      </a:defRPr>
    </a:lvl4pPr>
    <a:lvl5pPr indent="914400" defTabSz="457200" latinLnBrk="0">
      <a:defRPr sz="1200">
        <a:latin typeface="+mn-lt"/>
        <a:ea typeface="+mn-ea"/>
        <a:cs typeface="+mn-cs"/>
        <a:sym typeface="Trebuchet MS"/>
      </a:defRPr>
    </a:lvl5pPr>
    <a:lvl6pPr indent="1143000" defTabSz="457200" latinLnBrk="0">
      <a:defRPr sz="1200">
        <a:latin typeface="+mn-lt"/>
        <a:ea typeface="+mn-ea"/>
        <a:cs typeface="+mn-cs"/>
        <a:sym typeface="Trebuchet MS"/>
      </a:defRPr>
    </a:lvl6pPr>
    <a:lvl7pPr indent="1371600" defTabSz="457200" latinLnBrk="0">
      <a:defRPr sz="1200">
        <a:latin typeface="+mn-lt"/>
        <a:ea typeface="+mn-ea"/>
        <a:cs typeface="+mn-cs"/>
        <a:sym typeface="Trebuchet MS"/>
      </a:defRPr>
    </a:lvl7pPr>
    <a:lvl8pPr indent="1600200" defTabSz="457200" latinLnBrk="0">
      <a:defRPr sz="1200">
        <a:latin typeface="+mn-lt"/>
        <a:ea typeface="+mn-ea"/>
        <a:cs typeface="+mn-cs"/>
        <a:sym typeface="Trebuchet MS"/>
      </a:defRPr>
    </a:lvl8pPr>
    <a:lvl9pPr indent="1828800" defTabSz="457200" latinLnBrk="0">
      <a:defRPr sz="1200">
        <a:latin typeface="+mn-lt"/>
        <a:ea typeface="+mn-ea"/>
        <a:cs typeface="+mn-cs"/>
        <a:sym typeface="Trebuchet M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Titeltext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685800" indent="-228600" algn="ctr">
              <a:buFontTx/>
              <a:defRPr sz="2400"/>
            </a:lvl2pPr>
            <a:lvl3pPr marL="1188719" indent="-274319" algn="ctr">
              <a:buFontTx/>
              <a:defRPr sz="2400"/>
            </a:lvl3pPr>
            <a:lvl4pPr marL="1676400" indent="-304800" algn="ctr">
              <a:buFontTx/>
              <a:defRPr sz="2400"/>
            </a:lvl4pPr>
            <a:lvl5pPr marL="2133600" indent="-304800" algn="ctr">
              <a:buFontTx/>
              <a:defRPr sz="24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685800" indent="-228600">
              <a:buFontTx/>
              <a:defRPr sz="2400">
                <a:solidFill>
                  <a:srgbClr val="888888"/>
                </a:solidFill>
              </a:defRPr>
            </a:lvl2pPr>
            <a:lvl3pPr marL="1188719" indent="-274319">
              <a:buFontTx/>
              <a:defRPr sz="2400">
                <a:solidFill>
                  <a:srgbClr val="888888"/>
                </a:solidFill>
              </a:defRPr>
            </a:lvl3pPr>
            <a:lvl4pPr marL="1676400" indent="-304800">
              <a:buFontTx/>
              <a:defRPr sz="2400">
                <a:solidFill>
                  <a:srgbClr val="888888"/>
                </a:solidFill>
              </a:defRPr>
            </a:lvl4pPr>
            <a:lvl5pPr marL="2133600" indent="-304800">
              <a:buFontTx/>
              <a:defRPr sz="2400">
                <a:solidFill>
                  <a:srgbClr val="888888"/>
                </a:solidFill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685800" indent="-228600">
              <a:buFontTx/>
              <a:defRPr sz="2400" b="1"/>
            </a:lvl2pPr>
            <a:lvl3pPr marL="1188719" indent="-274319">
              <a:buFontTx/>
              <a:defRPr sz="2400" b="1"/>
            </a:lvl3pPr>
            <a:lvl4pPr marL="1676400" indent="-304800">
              <a:buFontTx/>
              <a:defRPr sz="2400" b="1"/>
            </a:lvl4pPr>
            <a:lvl5pPr marL="2133600" indent="-304800">
              <a:buFontTx/>
              <a:defRPr sz="2400" b="1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2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609600" indent="-152400">
              <a:buFontTx/>
              <a:defRPr sz="1600"/>
            </a:lvl2pPr>
            <a:lvl3pPr marL="1097279" indent="-182879">
              <a:buFontTx/>
              <a:defRPr sz="1600"/>
            </a:lvl3pPr>
            <a:lvl4pPr marL="1574800" indent="-203200">
              <a:buFontTx/>
              <a:defRPr sz="1600"/>
            </a:lvl4pPr>
            <a:lvl5pPr marL="2032000" indent="-203200">
              <a:buFontTx/>
              <a:defRPr sz="16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ubrikbild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title"/>
          </p:nvPr>
        </p:nvSpPr>
        <p:spPr>
          <a:xfrm>
            <a:off x="1507067" y="2404534"/>
            <a:ext cx="7766937" cy="1646305"/>
          </a:xfrm>
          <a:prstGeom prst="rect">
            <a:avLst/>
          </a:prstGeom>
        </p:spPr>
        <p:txBody>
          <a:bodyPr anchor="b"/>
          <a:lstStyle>
            <a:lvl1pPr algn="r">
              <a:defRPr sz="5400"/>
            </a:lvl1pPr>
          </a:lstStyle>
          <a:p>
            <a:r>
              <a:t>Titeltext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sz="quarter" idx="1"/>
          </p:nvPr>
        </p:nvSpPr>
        <p:spPr>
          <a:xfrm>
            <a:off x="1507067" y="4050831"/>
            <a:ext cx="7766937" cy="1096908"/>
          </a:xfrm>
          <a:prstGeom prst="rect">
            <a:avLst/>
          </a:prstGeom>
        </p:spPr>
        <p:txBody>
          <a:bodyPr/>
          <a:lstStyle>
            <a:lvl1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1pPr>
            <a:lvl2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2pPr>
            <a:lvl3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3pPr>
            <a:lvl4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4pPr>
            <a:lvl5pPr marL="0" indent="0" algn="r">
              <a:buSzTx/>
              <a:buFontTx/>
              <a:buNone/>
              <a:defRPr>
                <a:solidFill>
                  <a:srgbClr val="808080"/>
                </a:solidFill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12" name="Shape 1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/>
          </p:nvPr>
        </p:nvSpPr>
        <p:spPr>
          <a:xfrm>
            <a:off x="2416968" y="1151929"/>
            <a:ext cx="7358064" cy="2321720"/>
          </a:xfrm>
          <a:prstGeom prst="rect">
            <a:avLst/>
          </a:prstGeom>
        </p:spPr>
        <p:txBody>
          <a:bodyPr lIns="35718" tIns="35718" rIns="35718" bIns="35718" anchor="b"/>
          <a:lstStyle>
            <a:lvl1pPr algn="ctr" defTabSz="410765">
              <a:lnSpc>
                <a:spcPct val="100000"/>
              </a:lnSpc>
              <a:defRPr sz="5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Titeltext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sz="quarter" idx="1"/>
          </p:nvPr>
        </p:nvSpPr>
        <p:spPr>
          <a:xfrm>
            <a:off x="2416968" y="3536156"/>
            <a:ext cx="7358064" cy="794743"/>
          </a:xfrm>
          <a:prstGeom prst="rect">
            <a:avLst/>
          </a:prstGeom>
        </p:spPr>
        <p:txBody>
          <a:bodyPr lIns="35718" tIns="35718" rIns="35718" bIns="35718"/>
          <a:lstStyle>
            <a:lvl1pPr marL="0" indent="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2286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4572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6858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914400" algn="ctr" defTabSz="410765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2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33" name="Shape 133"/>
          <p:cNvSpPr>
            <a:spLocks noGrp="1"/>
          </p:cNvSpPr>
          <p:nvPr>
            <p:ph type="sldNum" sz="quarter" idx="2"/>
          </p:nvPr>
        </p:nvSpPr>
        <p:spPr>
          <a:xfrm>
            <a:off x="5964732" y="6505277"/>
            <a:ext cx="253607" cy="249238"/>
          </a:xfrm>
          <a:prstGeom prst="rect">
            <a:avLst/>
          </a:prstGeom>
        </p:spPr>
        <p:txBody>
          <a:bodyPr lIns="35718" tIns="35718" rIns="35718" bIns="35718" anchor="t"/>
          <a:lstStyle>
            <a:lvl1pPr algn="ctr" defTabSz="410765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089821" y="6404293"/>
            <a:ext cx="263980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MSIPCM05694edbacdef8b5d691c326" descr="{&quot;HashCode&quot;:-500064912,&quot;Placement&quot;:&quot;Footer&quot;,&quot;Top&quot;:522.0343,&quot;Left&quot;:0.0,&quot;SlideWidth&quot;:960,&quot;SlideHeight&quot;:540}">
            <a:extLst>
              <a:ext uri="{FF2B5EF4-FFF2-40B4-BE49-F238E27FC236}">
                <a16:creationId xmlns:a16="http://schemas.microsoft.com/office/drawing/2014/main" id="{8B851F45-83FA-4AC1-BBEB-9BD306560428}"/>
              </a:ext>
            </a:extLst>
          </p:cNvPr>
          <p:cNvSpPr txBox="1"/>
          <p:nvPr userDrawn="1"/>
        </p:nvSpPr>
        <p:spPr>
          <a:xfrm>
            <a:off x="0" y="6629836"/>
            <a:ext cx="1434845" cy="2281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 anchorCtr="1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ea typeface="+mn-ea"/>
                <a:cs typeface="+mn-cs"/>
                <a:sym typeface="Trebuchet MS"/>
              </a:rPr>
              <a:t>Sensitivity: Business Internal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632" y="144814"/>
            <a:ext cx="1578368" cy="883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5"/>
            <a:ext cx="12192000" cy="1352232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Shape 153"/>
          <p:cNvSpPr/>
          <p:nvPr/>
        </p:nvSpPr>
        <p:spPr>
          <a:xfrm>
            <a:off x="2650920" y="268446"/>
            <a:ext cx="6593111" cy="2215987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  <a:reflection stA="50000" endPos="40000" dir="5400000" sy="-100000" algn="bl" rotWithShape="0"/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4600" b="1">
                <a:solidFill>
                  <a:srgbClr val="94175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FÖRÄLDRAMÖTE </a:t>
            </a:r>
          </a:p>
          <a:p>
            <a:pPr algn="ctr">
              <a:defRPr sz="4600" b="1">
                <a:solidFill>
                  <a:srgbClr val="94175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 err="1"/>
              <a:t>Flickor</a:t>
            </a:r>
            <a:r>
              <a:rPr lang="en-US" dirty="0"/>
              <a:t> 14</a:t>
            </a:r>
            <a:endParaRPr dirty="0"/>
          </a:p>
          <a:p>
            <a:pPr algn="ctr">
              <a:defRPr sz="4600" b="1">
                <a:solidFill>
                  <a:srgbClr val="94175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VÄLKOMNA!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632" y="144814"/>
            <a:ext cx="1578368" cy="883886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Shape 156"/>
          <p:cNvSpPr/>
          <p:nvPr/>
        </p:nvSpPr>
        <p:spPr>
          <a:xfrm>
            <a:off x="1063169" y="931047"/>
            <a:ext cx="4382798" cy="751839"/>
          </a:xfrm>
          <a:prstGeom prst="rect">
            <a:avLst/>
          </a:prstGeom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  <a:reflection stA="50000" endPos="40000" dir="5400000" sy="-100000" algn="bl" rotWithShape="0"/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3700">
                <a:solidFill>
                  <a:srgbClr val="94175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INNEHÅLL IDAG:</a:t>
            </a:r>
          </a:p>
        </p:txBody>
      </p:sp>
      <p:sp>
        <p:nvSpPr>
          <p:cNvPr id="157" name="Shape 157"/>
          <p:cNvSpPr/>
          <p:nvPr/>
        </p:nvSpPr>
        <p:spPr>
          <a:xfrm>
            <a:off x="2228932" y="1920595"/>
            <a:ext cx="3015565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latin typeface="Calibri"/>
              </a:rPr>
              <a:t>LEDARPRESENTATION</a:t>
            </a: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latin typeface="Calibri"/>
              </a:rPr>
              <a:t>TRÄNINGAR</a:t>
            </a: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latin typeface="Calibri"/>
              </a:rPr>
              <a:t>MEDLEMSAVGIFT</a:t>
            </a: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>
                <a:latin typeface="Calibri"/>
              </a:rPr>
              <a:t>SAMMANDRAG 2020 (3-4ST)</a:t>
            </a:r>
            <a:endParaRPr dirty="0">
              <a:latin typeface="Calibri"/>
            </a:endParaRP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ERT VIKTIGA FÖRÄLDRASTÖD</a:t>
            </a:r>
          </a:p>
          <a:p>
            <a:pPr marL="180472" indent="-180472">
              <a:buSzPct val="100000"/>
              <a:buChar char="-"/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FÖRSÄKRING I FOLKSAM</a:t>
            </a:r>
          </a:p>
          <a:p>
            <a:pPr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- ÖVRIGA FRÅGOR FRÅN ER?</a:t>
            </a:r>
          </a:p>
        </p:txBody>
      </p:sp>
      <p:pic>
        <p:nvPicPr>
          <p:cNvPr id="158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0"/>
            <a:ext cx="12192000" cy="1352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/>
        </p:nvSpPr>
        <p:spPr>
          <a:xfrm>
            <a:off x="1992314" y="98778"/>
            <a:ext cx="8218486" cy="756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400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     </a:t>
            </a:r>
            <a:r>
              <a:rPr sz="3600">
                <a:latin typeface="Arial Black"/>
                <a:ea typeface="Arial Black"/>
                <a:cs typeface="Arial Black"/>
                <a:sym typeface="Arial Black"/>
              </a:rPr>
              <a:t>Team … och ledare</a:t>
            </a:r>
          </a:p>
        </p:txBody>
      </p:sp>
      <p:sp>
        <p:nvSpPr>
          <p:cNvPr id="190" name="Shape 190"/>
          <p:cNvSpPr/>
          <p:nvPr/>
        </p:nvSpPr>
        <p:spPr>
          <a:xfrm>
            <a:off x="343948" y="1085849"/>
            <a:ext cx="10144667" cy="5075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1" indent="457200">
              <a:lnSpc>
                <a:spcPct val="80000"/>
              </a:lnSpc>
              <a:spcBef>
                <a:spcPts val="7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 b="1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Team </a:t>
            </a:r>
            <a:endParaRPr sz="2800" dirty="0"/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Idag</a:t>
            </a:r>
            <a:r>
              <a:rPr dirty="0"/>
              <a:t> </a:t>
            </a:r>
            <a:r>
              <a:rPr dirty="0" err="1"/>
              <a:t>är</a:t>
            </a:r>
            <a:r>
              <a:rPr dirty="0"/>
              <a:t> v</a:t>
            </a:r>
            <a:r>
              <a:rPr lang="en-US" dirty="0"/>
              <a:t>i 16 </a:t>
            </a:r>
            <a:r>
              <a:rPr lang="en-US" dirty="0" err="1"/>
              <a:t>spelande</a:t>
            </a:r>
            <a:r>
              <a:rPr lang="en-US" dirty="0"/>
              <a:t> </a:t>
            </a:r>
            <a:r>
              <a:rPr lang="en-US" dirty="0" err="1"/>
              <a:t>medlemmar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2-4st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provar</a:t>
            </a:r>
            <a:r>
              <a:rPr lang="en-US" dirty="0"/>
              <a:t> på.</a:t>
            </a:r>
            <a:endParaRPr lang="en-US" sz="2000" dirty="0"/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/>
              <a:t>4 </a:t>
            </a:r>
            <a:r>
              <a:rPr lang="en-US" sz="2000" dirty="0" err="1"/>
              <a:t>Registrerade</a:t>
            </a:r>
            <a:r>
              <a:rPr lang="en-US" sz="2000" dirty="0"/>
              <a:t> </a:t>
            </a:r>
            <a:r>
              <a:rPr lang="en-US" sz="2000" dirty="0" err="1"/>
              <a:t>Ledare</a:t>
            </a:r>
            <a:r>
              <a:rPr lang="en-US" sz="2000" dirty="0"/>
              <a:t> (</a:t>
            </a:r>
            <a:r>
              <a:rPr lang="en-US" sz="2000" dirty="0" err="1"/>
              <a:t>saknar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Administratör</a:t>
            </a:r>
            <a:r>
              <a:rPr lang="en-US" sz="2000" dirty="0"/>
              <a:t>)</a:t>
            </a:r>
            <a:endParaRPr sz="2800" dirty="0"/>
          </a:p>
          <a:p>
            <a:pPr lvl="1" indent="457200">
              <a:lnSpc>
                <a:spcPct val="80000"/>
              </a:lnSpc>
              <a:spcBef>
                <a:spcPts val="5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 b="1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en-US" dirty="0"/>
          </a:p>
          <a:p>
            <a:pPr lvl="1" indent="457200">
              <a:lnSpc>
                <a:spcPct val="80000"/>
              </a:lnSpc>
              <a:spcBef>
                <a:spcPts val="5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 b="1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Ledare</a:t>
            </a:r>
            <a:endParaRPr sz="2800" dirty="0"/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>
                <a:latin typeface="Calibri"/>
                <a:cs typeface="Calibri"/>
              </a:rPr>
              <a:t>Patrik Mellgård (</a:t>
            </a:r>
            <a:r>
              <a:rPr lang="en-US" sz="2000" dirty="0" err="1">
                <a:latin typeface="Calibri"/>
                <a:cs typeface="Calibri"/>
              </a:rPr>
              <a:t>Minea</a:t>
            </a:r>
            <a:r>
              <a:rPr lang="en-US" sz="2000" dirty="0">
                <a:latin typeface="Calibri"/>
                <a:cs typeface="Calibri"/>
              </a:rPr>
              <a:t>)</a:t>
            </a:r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>
                <a:latin typeface="Calibri"/>
                <a:cs typeface="Calibri"/>
              </a:rPr>
              <a:t>Brendan Lawlor (</a:t>
            </a:r>
            <a:r>
              <a:rPr lang="en-US" sz="2000" dirty="0" err="1">
                <a:latin typeface="Calibri"/>
                <a:cs typeface="Calibri"/>
              </a:rPr>
              <a:t>Aila</a:t>
            </a:r>
            <a:r>
              <a:rPr lang="en-US" sz="2000" dirty="0">
                <a:latin typeface="Calibri"/>
                <a:cs typeface="Calibri"/>
              </a:rPr>
              <a:t>)</a:t>
            </a:r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>
                <a:latin typeface="Calibri"/>
                <a:cs typeface="Calibri"/>
              </a:rPr>
              <a:t>Daniel Bengtsson (Nora)</a:t>
            </a:r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>
                <a:latin typeface="Calibri"/>
                <a:cs typeface="Calibri"/>
              </a:rPr>
              <a:t>Robert </a:t>
            </a:r>
            <a:r>
              <a:rPr lang="en-US" sz="2000" dirty="0" err="1">
                <a:latin typeface="Calibri"/>
                <a:cs typeface="Calibri"/>
              </a:rPr>
              <a:t>Aztor</a:t>
            </a:r>
            <a:r>
              <a:rPr lang="en-US" sz="2000" dirty="0">
                <a:latin typeface="Calibri"/>
                <a:cs typeface="Calibri"/>
              </a:rPr>
              <a:t> (Emma)</a:t>
            </a:r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>
                <a:latin typeface="Calibri"/>
                <a:cs typeface="Calibri"/>
              </a:rPr>
              <a:t>Johan Magnusson (Tilda</a:t>
            </a:r>
          </a:p>
          <a:p>
            <a:pPr lvl="1" indent="457200">
              <a:lnSpc>
                <a:spcPct val="80000"/>
              </a:lnSpc>
              <a:spcBef>
                <a:spcPts val="5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 b="1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lang="sv-SE" dirty="0"/>
          </a:p>
          <a:p>
            <a:pPr lvl="1" indent="457200">
              <a:lnSpc>
                <a:spcPct val="80000"/>
              </a:lnSpc>
              <a:spcBef>
                <a:spcPts val="5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 b="1">
                <a:solidFill>
                  <a:srgbClr val="993366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sv-SE" dirty="0"/>
              <a:t>Övriga roller</a:t>
            </a:r>
            <a:endParaRPr lang="sv-SE" sz="2800" dirty="0"/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sv-SE" sz="2000" dirty="0">
                <a:latin typeface="Calibri"/>
                <a:cs typeface="Calibri"/>
              </a:rPr>
              <a:t>Administratör</a:t>
            </a:r>
          </a:p>
          <a:p>
            <a:pPr marL="800100" lvl="1" indent="-342900">
              <a:lnSpc>
                <a:spcPct val="8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sv-SE" sz="2000" dirty="0" err="1">
                <a:latin typeface="Calibri"/>
                <a:cs typeface="Calibri"/>
              </a:rPr>
              <a:t>Föräldrarrepresentanter</a:t>
            </a:r>
            <a:endParaRPr lang="sv-SE" sz="2000" dirty="0">
              <a:latin typeface="Calibri"/>
              <a:cs typeface="Calibri"/>
            </a:endParaRPr>
          </a:p>
          <a:p>
            <a:pPr lvl="1" indent="457198"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1600">
                <a:latin typeface="Calibri"/>
                <a:ea typeface="Calibri"/>
                <a:cs typeface="Calibri"/>
                <a:sym typeface="Calibri"/>
              </a:defRPr>
            </a:pPr>
            <a:endParaRPr sz="2800" b="1" dirty="0">
              <a:solidFill>
                <a:srgbClr val="993366"/>
              </a:solidFill>
            </a:endParaRPr>
          </a:p>
        </p:txBody>
      </p:sp>
      <p:pic>
        <p:nvPicPr>
          <p:cNvPr id="191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3482" y="189901"/>
            <a:ext cx="1578373" cy="88389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hape 226"/>
          <p:cNvSpPr/>
          <p:nvPr/>
        </p:nvSpPr>
        <p:spPr>
          <a:xfrm>
            <a:off x="285225" y="189901"/>
            <a:ext cx="10721132" cy="1234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2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Utdrag från belastningsregistret-</a:t>
            </a:r>
            <a:endParaRPr sz="4100"/>
          </a:p>
          <a:p>
            <a:pPr>
              <a:defRPr sz="32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För alla Ledare.</a:t>
            </a:r>
            <a:r>
              <a:rPr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227" name="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2117" y="923166"/>
            <a:ext cx="3705403" cy="52377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/>
        </p:nvSpPr>
        <p:spPr>
          <a:xfrm>
            <a:off x="2063750" y="261035"/>
            <a:ext cx="814705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 err="1"/>
              <a:t>Träningar</a:t>
            </a:r>
            <a:r>
              <a:rPr dirty="0"/>
              <a:t> 2020 </a:t>
            </a:r>
          </a:p>
        </p:txBody>
      </p:sp>
      <p:pic>
        <p:nvPicPr>
          <p:cNvPr id="200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0"/>
            <a:ext cx="12192000" cy="1352232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hape 202"/>
          <p:cNvSpPr/>
          <p:nvPr/>
        </p:nvSpPr>
        <p:spPr>
          <a:xfrm>
            <a:off x="880232" y="1141730"/>
            <a:ext cx="7319387" cy="590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r>
              <a:rPr dirty="0" err="1"/>
              <a:t>Vårt</a:t>
            </a:r>
            <a:r>
              <a:rPr dirty="0"/>
              <a:t> lag </a:t>
            </a:r>
            <a:r>
              <a:rPr dirty="0" err="1"/>
              <a:t>tränar</a:t>
            </a:r>
            <a:r>
              <a:rPr dirty="0"/>
              <a:t> på:</a:t>
            </a:r>
            <a:r>
              <a:rPr lang="en-US" dirty="0"/>
              <a:t> </a:t>
            </a:r>
            <a:r>
              <a:rPr lang="en-US" dirty="0" err="1"/>
              <a:t>Lördagar</a:t>
            </a:r>
            <a:r>
              <a:rPr lang="en-US" dirty="0"/>
              <a:t> 09:30 – 10:30</a:t>
            </a:r>
          </a:p>
          <a:p>
            <a:r>
              <a:rPr lang="en-US" dirty="0" err="1"/>
              <a:t>Vart</a:t>
            </a:r>
            <a:r>
              <a:rPr lang="en-US" dirty="0"/>
              <a:t>: unlimited Arena</a:t>
            </a:r>
          </a:p>
          <a:p>
            <a:r>
              <a:rPr lang="en-US" dirty="0" err="1"/>
              <a:t>Prenumerera</a:t>
            </a:r>
            <a:r>
              <a:rPr lang="en-US" dirty="0"/>
              <a:t> på </a:t>
            </a:r>
            <a:r>
              <a:rPr lang="en-US" dirty="0" err="1"/>
              <a:t>Kalendern</a:t>
            </a:r>
            <a:endParaRPr lang="en-US" dirty="0"/>
          </a:p>
          <a:p>
            <a:r>
              <a:rPr lang="en-US" b="1" dirty="0" err="1"/>
              <a:t>Websida</a:t>
            </a:r>
            <a:r>
              <a:rPr lang="en-US" b="1" dirty="0"/>
              <a:t>: nasetssk.myclub.se/flickorfodda2014</a:t>
            </a:r>
          </a:p>
          <a:p>
            <a:endParaRPr dirty="0"/>
          </a:p>
          <a:p>
            <a:r>
              <a:rPr lang="en-US" dirty="0" err="1"/>
              <a:t>Träningsupplägg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Spela 3 mot 3 eller 2 mot 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Koordination och fotarbete.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Anfall - Driva – vända – skjuta.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Försvar - Bryta boll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LEK!</a:t>
            </a:r>
            <a:br>
              <a:rPr lang="sv-SE" dirty="0"/>
            </a:br>
            <a:endParaRPr lang="en-US" dirty="0"/>
          </a:p>
          <a:p>
            <a:r>
              <a:rPr lang="en-US" dirty="0" err="1"/>
              <a:t>Sammandrag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Inget</a:t>
            </a:r>
            <a:r>
              <a:rPr lang="en-US" dirty="0"/>
              <a:t> </a:t>
            </a:r>
            <a:r>
              <a:rPr lang="en-US" dirty="0" err="1"/>
              <a:t>planerat</a:t>
            </a:r>
            <a:r>
              <a:rPr lang="en-US" dirty="0"/>
              <a:t> </a:t>
            </a:r>
            <a:r>
              <a:rPr lang="en-US" dirty="0" err="1"/>
              <a:t>sammandrag</a:t>
            </a:r>
            <a:r>
              <a:rPr lang="en-US" dirty="0"/>
              <a:t> men </a:t>
            </a:r>
            <a:r>
              <a:rPr lang="en-US" dirty="0" err="1"/>
              <a:t>första</a:t>
            </a:r>
            <a:r>
              <a:rPr lang="en-US" dirty="0"/>
              <a:t> </a:t>
            </a:r>
            <a:r>
              <a:rPr lang="en-US" dirty="0" err="1"/>
              <a:t>träningsmatchen</a:t>
            </a:r>
            <a:r>
              <a:rPr lang="en-US" dirty="0"/>
              <a:t> mor IF </a:t>
            </a:r>
            <a:r>
              <a:rPr lang="en-US" dirty="0" err="1"/>
              <a:t>Väster</a:t>
            </a:r>
            <a:r>
              <a:rPr lang="en-US" dirty="0"/>
              <a:t> 26 September.</a:t>
            </a:r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1383" y="328157"/>
            <a:ext cx="3477146" cy="19471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15" y="5192424"/>
            <a:ext cx="11659149" cy="1293133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Shape 206"/>
          <p:cNvSpPr/>
          <p:nvPr/>
        </p:nvSpPr>
        <p:spPr>
          <a:xfrm>
            <a:off x="402672" y="578539"/>
            <a:ext cx="9991288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dirty="0"/>
              <a:t>MEDLEMSAVGIFT-</a:t>
            </a:r>
            <a:r>
              <a:rPr lang="en-US" dirty="0"/>
              <a:t> 1200KR</a:t>
            </a:r>
            <a:endParaRPr sz="5300" b="1" dirty="0">
              <a:latin typeface="+mn-lt"/>
              <a:ea typeface="+mn-ea"/>
              <a:cs typeface="+mn-cs"/>
              <a:sym typeface="Trebuchet MS"/>
            </a:endParaRPr>
          </a:p>
          <a:p>
            <a:pPr>
              <a:defRPr sz="28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dirty="0"/>
              <a:t>VAD FÅR JAG EGENTLIGEN?</a:t>
            </a:r>
          </a:p>
        </p:txBody>
      </p:sp>
      <p:sp>
        <p:nvSpPr>
          <p:cNvPr id="207" name="Shape 207"/>
          <p:cNvSpPr/>
          <p:nvPr/>
        </p:nvSpPr>
        <p:spPr>
          <a:xfrm>
            <a:off x="5834307" y="3474437"/>
            <a:ext cx="1774443" cy="396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MATCHTRÖJA</a:t>
            </a:r>
          </a:p>
        </p:txBody>
      </p:sp>
      <p:sp>
        <p:nvSpPr>
          <p:cNvPr id="208" name="Shape 208"/>
          <p:cNvSpPr/>
          <p:nvPr/>
        </p:nvSpPr>
        <p:spPr>
          <a:xfrm>
            <a:off x="9455536" y="2846394"/>
            <a:ext cx="2670631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TILLGÅNG TILL PLANER</a:t>
            </a:r>
          </a:p>
        </p:txBody>
      </p:sp>
      <p:sp>
        <p:nvSpPr>
          <p:cNvPr id="209" name="Shape 209"/>
          <p:cNvSpPr/>
          <p:nvPr/>
        </p:nvSpPr>
        <p:spPr>
          <a:xfrm>
            <a:off x="7038361" y="1925690"/>
            <a:ext cx="1759811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TILLGÅNG TILL KLUBBHUS</a:t>
            </a:r>
          </a:p>
        </p:txBody>
      </p:sp>
      <p:sp>
        <p:nvSpPr>
          <p:cNvPr id="210" name="Shape 210"/>
          <p:cNvSpPr/>
          <p:nvPr/>
        </p:nvSpPr>
        <p:spPr>
          <a:xfrm>
            <a:off x="2036109" y="4157700"/>
            <a:ext cx="3081177" cy="726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t>		LEDARE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☺ </a:t>
            </a:r>
            <a:r>
              <a:t>som          		fortbildas </a:t>
            </a:r>
          </a:p>
        </p:txBody>
      </p:sp>
      <p:sp>
        <p:nvSpPr>
          <p:cNvPr id="211" name="Shape 211"/>
          <p:cNvSpPr/>
          <p:nvPr/>
        </p:nvSpPr>
        <p:spPr>
          <a:xfrm>
            <a:off x="3908006" y="2295019"/>
            <a:ext cx="826091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CUPER</a:t>
            </a:r>
          </a:p>
        </p:txBody>
      </p:sp>
      <p:sp>
        <p:nvSpPr>
          <p:cNvPr id="212" name="Shape 212"/>
          <p:cNvSpPr/>
          <p:nvPr/>
        </p:nvSpPr>
        <p:spPr>
          <a:xfrm>
            <a:off x="3171039" y="2998840"/>
            <a:ext cx="1808585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Belysning- EL</a:t>
            </a:r>
          </a:p>
        </p:txBody>
      </p:sp>
      <p:sp>
        <p:nvSpPr>
          <p:cNvPr id="213" name="Shape 213"/>
          <p:cNvSpPr/>
          <p:nvPr/>
        </p:nvSpPr>
        <p:spPr>
          <a:xfrm>
            <a:off x="8229600" y="4280558"/>
            <a:ext cx="3494040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PERSONAL SOM HJÄLPER OSS</a:t>
            </a:r>
          </a:p>
        </p:txBody>
      </p:sp>
      <p:sp>
        <p:nvSpPr>
          <p:cNvPr id="214" name="Shape 214"/>
          <p:cNvSpPr/>
          <p:nvPr/>
        </p:nvSpPr>
        <p:spPr>
          <a:xfrm>
            <a:off x="4367276" y="4689445"/>
            <a:ext cx="3680915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BOLLAR OCH ANNAT MATERIAL</a:t>
            </a:r>
          </a:p>
        </p:txBody>
      </p:sp>
      <p:sp>
        <p:nvSpPr>
          <p:cNvPr id="215" name="Shape 215"/>
          <p:cNvSpPr/>
          <p:nvPr/>
        </p:nvSpPr>
        <p:spPr>
          <a:xfrm>
            <a:off x="629370" y="3474437"/>
            <a:ext cx="1348866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SERIESPEL </a:t>
            </a:r>
          </a:p>
        </p:txBody>
      </p:sp>
      <p:sp>
        <p:nvSpPr>
          <p:cNvPr id="216" name="Shape 216"/>
          <p:cNvSpPr/>
          <p:nvPr/>
        </p:nvSpPr>
        <p:spPr>
          <a:xfrm>
            <a:off x="7944373" y="3469473"/>
            <a:ext cx="1808555" cy="6502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       FÖRSÄKRING</a:t>
            </a:r>
          </a:p>
        </p:txBody>
      </p:sp>
      <p:sp>
        <p:nvSpPr>
          <p:cNvPr id="217" name="Shape 217"/>
          <p:cNvSpPr/>
          <p:nvPr/>
        </p:nvSpPr>
        <p:spPr>
          <a:xfrm>
            <a:off x="989901" y="2275356"/>
            <a:ext cx="1108702" cy="370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DOMARE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/>
          </p:cNvSpPr>
          <p:nvPr>
            <p:ph type="title"/>
          </p:nvPr>
        </p:nvSpPr>
        <p:spPr>
          <a:xfrm>
            <a:off x="104775" y="365125"/>
            <a:ext cx="11249025" cy="1325563"/>
          </a:xfrm>
          <a:prstGeom prst="rect">
            <a:avLst/>
          </a:prstGeom>
        </p:spPr>
        <p:txBody>
          <a:bodyPr/>
          <a:lstStyle/>
          <a:p>
            <a:pPr defTabSz="786383">
              <a:defRPr sz="24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Ert viktiga föräldrastöd-</a:t>
            </a:r>
            <a:br/>
            <a:br/>
            <a:r>
              <a:t>Föräldrarkontrakt</a:t>
            </a:r>
          </a:p>
        </p:txBody>
      </p:sp>
      <p:pic>
        <p:nvPicPr>
          <p:cNvPr id="243" name="image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208" y="201964"/>
            <a:ext cx="5267536" cy="6433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/>
        </p:nvSpPr>
        <p:spPr>
          <a:xfrm>
            <a:off x="1737918" y="320742"/>
            <a:ext cx="8229601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lang="en-US" dirty="0" err="1"/>
              <a:t>Arbete</a:t>
            </a:r>
            <a:r>
              <a:rPr lang="en-US" dirty="0"/>
              <a:t> runt </a:t>
            </a:r>
            <a:r>
              <a:rPr lang="en-US" dirty="0" err="1"/>
              <a:t>laget</a:t>
            </a:r>
            <a:endParaRPr dirty="0"/>
          </a:p>
        </p:txBody>
      </p:sp>
      <p:sp>
        <p:nvSpPr>
          <p:cNvPr id="247" name="Shape 247"/>
          <p:cNvSpPr/>
          <p:nvPr/>
        </p:nvSpPr>
        <p:spPr>
          <a:xfrm>
            <a:off x="167779" y="1241571"/>
            <a:ext cx="9673137" cy="46734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400" dirty="0" err="1">
                <a:sym typeface="Calibri"/>
              </a:rPr>
              <a:t>Ledare</a:t>
            </a:r>
            <a:r>
              <a:rPr lang="en-US" sz="2400" dirty="0">
                <a:sym typeface="Calibri"/>
              </a:rPr>
              <a:t>:</a:t>
            </a:r>
          </a:p>
          <a:p>
            <a:pPr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 err="1">
                <a:sym typeface="Calibri"/>
              </a:rPr>
              <a:t>Alla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ledare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är</a:t>
            </a:r>
            <a:r>
              <a:rPr lang="en-US" sz="2000" dirty="0">
                <a:sym typeface="Calibri"/>
              </a:rPr>
              <a:t> med på </a:t>
            </a:r>
            <a:r>
              <a:rPr lang="en-US" sz="2000" dirty="0" err="1">
                <a:sym typeface="Calibri"/>
              </a:rPr>
              <a:t>träningarna</a:t>
            </a:r>
            <a:r>
              <a:rPr lang="en-US" sz="2000" dirty="0">
                <a:sym typeface="Calibri"/>
              </a:rPr>
              <a:t> om </a:t>
            </a:r>
            <a:r>
              <a:rPr lang="en-US" sz="2000" dirty="0" err="1">
                <a:sym typeface="Calibri"/>
              </a:rPr>
              <a:t>möjligt</a:t>
            </a:r>
            <a:r>
              <a:rPr lang="en-US" sz="2000" dirty="0">
                <a:sym typeface="Calibri"/>
              </a:rPr>
              <a:t> men med </a:t>
            </a:r>
            <a:r>
              <a:rPr lang="en-US" sz="2000" dirty="0" err="1">
                <a:sym typeface="Calibri"/>
              </a:rPr>
              <a:t>olika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ansvarsområden</a:t>
            </a:r>
            <a:r>
              <a:rPr lang="en-US" sz="2000" dirty="0">
                <a:sym typeface="Calibri"/>
              </a:rPr>
              <a:t> vid </a:t>
            </a:r>
            <a:r>
              <a:rPr lang="en-US" sz="2000" dirty="0" err="1">
                <a:sym typeface="Calibri"/>
              </a:rPr>
              <a:t>sidan</a:t>
            </a:r>
            <a:r>
              <a:rPr lang="en-US" sz="2000" dirty="0">
                <a:sym typeface="Calibri"/>
              </a:rPr>
              <a:t> av </a:t>
            </a:r>
            <a:r>
              <a:rPr lang="en-US" sz="2000" dirty="0" err="1">
                <a:sym typeface="Calibri"/>
              </a:rPr>
              <a:t>planen</a:t>
            </a:r>
            <a:r>
              <a:rPr lang="en-US" sz="2000" dirty="0">
                <a:sym typeface="Calibri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 err="1">
                <a:sym typeface="Calibri"/>
              </a:rPr>
              <a:t>Träningsupplägg</a:t>
            </a:r>
            <a:r>
              <a:rPr lang="en-US" sz="2000" dirty="0">
                <a:sym typeface="Calibri"/>
              </a:rPr>
              <a:t> (</a:t>
            </a:r>
            <a:r>
              <a:rPr lang="en-US" sz="2000" dirty="0" err="1">
                <a:sym typeface="Calibri"/>
              </a:rPr>
              <a:t>Planera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och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driva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träningarna</a:t>
            </a:r>
            <a:r>
              <a:rPr lang="en-US" sz="2000" dirty="0">
                <a:sym typeface="Calibri"/>
              </a:rPr>
              <a:t> med </a:t>
            </a:r>
            <a:r>
              <a:rPr lang="en-US" sz="2000" dirty="0" err="1">
                <a:sym typeface="Calibri"/>
              </a:rPr>
              <a:t>genomtänkt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träningsupplägg</a:t>
            </a:r>
            <a:r>
              <a:rPr lang="en-US" sz="2000" dirty="0">
                <a:sym typeface="Calibri"/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>
                <a:sym typeface="Calibri"/>
              </a:rPr>
              <a:t>Material (</a:t>
            </a:r>
            <a:r>
              <a:rPr lang="en-US" sz="2000" dirty="0" err="1">
                <a:sym typeface="Calibri"/>
              </a:rPr>
              <a:t>Säkerställa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att</a:t>
            </a:r>
            <a:r>
              <a:rPr lang="en-US" sz="2000" dirty="0">
                <a:sym typeface="Calibri"/>
              </a:rPr>
              <a:t> material </a:t>
            </a:r>
            <a:r>
              <a:rPr lang="en-US" sz="2000" dirty="0" err="1">
                <a:sym typeface="Calibri"/>
              </a:rPr>
              <a:t>finns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och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bollar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är</a:t>
            </a:r>
            <a:r>
              <a:rPr lang="en-US" sz="2000" dirty="0">
                <a:sym typeface="Calibri"/>
              </a:rPr>
              <a:t> </a:t>
            </a:r>
            <a:r>
              <a:rPr lang="en-US" sz="2000" dirty="0" err="1">
                <a:sym typeface="Calibri"/>
              </a:rPr>
              <a:t>pumpade</a:t>
            </a:r>
            <a:r>
              <a:rPr lang="en-US" sz="2000" dirty="0">
                <a:sym typeface="Calibri"/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>
                <a:sym typeface="Calibri"/>
              </a:rPr>
              <a:t>Administration (</a:t>
            </a:r>
            <a:r>
              <a:rPr lang="en-US" sz="2000" dirty="0" err="1">
                <a:sym typeface="Calibri"/>
              </a:rPr>
              <a:t>Hemsida</a:t>
            </a:r>
            <a:r>
              <a:rPr lang="en-US" sz="2000" dirty="0">
                <a:sym typeface="Calibri"/>
              </a:rPr>
              <a:t>, </a:t>
            </a:r>
            <a:r>
              <a:rPr lang="en-US" sz="2000" dirty="0" err="1">
                <a:sym typeface="Calibri"/>
              </a:rPr>
              <a:t>medlemmar</a:t>
            </a:r>
            <a:r>
              <a:rPr lang="en-US" sz="2000" dirty="0">
                <a:sym typeface="Calibri"/>
              </a:rPr>
              <a:t>, </a:t>
            </a:r>
            <a:r>
              <a:rPr lang="en-US" sz="2000" dirty="0" err="1">
                <a:sym typeface="Calibri"/>
              </a:rPr>
              <a:t>utskick</a:t>
            </a:r>
            <a:r>
              <a:rPr lang="en-US" sz="2000" dirty="0">
                <a:sym typeface="Calibri"/>
              </a:rPr>
              <a:t>)</a:t>
            </a:r>
            <a:endParaRPr lang="en-US" sz="2400" dirty="0">
              <a:sym typeface="Calibri"/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 lang="en-US" sz="2400" dirty="0">
              <a:sym typeface="Calibri"/>
            </a:endParaRPr>
          </a:p>
          <a:p>
            <a:pPr>
              <a:lnSpc>
                <a:spcPct val="80000"/>
              </a:lnSpc>
              <a:spcBef>
                <a:spcPts val="800"/>
              </a:spcBef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400" dirty="0" err="1">
                <a:sym typeface="Calibri"/>
              </a:rPr>
              <a:t>Föräldrarrepresentant</a:t>
            </a:r>
            <a:r>
              <a:rPr lang="en-US" sz="2400" dirty="0">
                <a:sym typeface="Calibri"/>
              </a:rPr>
              <a:t>:</a:t>
            </a:r>
            <a:endParaRPr lang="en-US" dirty="0"/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Caféansvarig</a:t>
            </a:r>
            <a:endParaRPr dirty="0"/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 err="1"/>
              <a:t>Kontakt</a:t>
            </a:r>
            <a:r>
              <a:rPr lang="en-US" dirty="0"/>
              <a:t> mot </a:t>
            </a:r>
            <a:r>
              <a:rPr lang="en-US" dirty="0" err="1"/>
              <a:t>klubben</a:t>
            </a:r>
            <a:r>
              <a:rPr lang="en-US" dirty="0"/>
              <a:t> vid </a:t>
            </a:r>
            <a:r>
              <a:rPr lang="en-US" dirty="0" err="1"/>
              <a:t>evenemang</a:t>
            </a:r>
            <a:r>
              <a:rPr lang="en-US" dirty="0"/>
              <a:t> (</a:t>
            </a:r>
            <a:r>
              <a:rPr lang="en-US" dirty="0" err="1"/>
              <a:t>Näsetloppen</a:t>
            </a:r>
            <a:r>
              <a:rPr lang="en-US" dirty="0"/>
              <a:t>/</a:t>
            </a:r>
            <a:r>
              <a:rPr lang="en-US" dirty="0" err="1"/>
              <a:t>näsetdagan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)</a:t>
            </a:r>
            <a:endParaRPr dirty="0"/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 err="1"/>
              <a:t>Aktiviteter</a:t>
            </a:r>
            <a:r>
              <a:rPr lang="en-US" dirty="0"/>
              <a:t> </a:t>
            </a:r>
            <a:r>
              <a:rPr lang="en-US" dirty="0" err="1"/>
              <a:t>utanför</a:t>
            </a:r>
            <a:r>
              <a:rPr lang="en-US" dirty="0"/>
              <a:t> </a:t>
            </a:r>
            <a:r>
              <a:rPr lang="en-US" dirty="0" err="1"/>
              <a:t>Fotbollen</a:t>
            </a:r>
            <a:r>
              <a:rPr lang="en-US" dirty="0"/>
              <a:t> (</a:t>
            </a:r>
            <a:r>
              <a:rPr lang="en-US" dirty="0" err="1"/>
              <a:t>Lekdag</a:t>
            </a:r>
            <a:r>
              <a:rPr lang="en-US" dirty="0"/>
              <a:t>, Pizza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träning</a:t>
            </a:r>
            <a:r>
              <a:rPr lang="en-US" dirty="0"/>
              <a:t>, </a:t>
            </a:r>
            <a:r>
              <a:rPr lang="en-US" dirty="0" err="1"/>
              <a:t>lagfester</a:t>
            </a:r>
            <a:r>
              <a:rPr lang="en-US" dirty="0"/>
              <a:t>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föräldrar</a:t>
            </a:r>
            <a:r>
              <a:rPr lang="en-US" dirty="0"/>
              <a:t> representant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varmt</a:t>
            </a:r>
            <a:r>
              <a:rPr lang="en-US" dirty="0"/>
              <a:t> </a:t>
            </a:r>
            <a:r>
              <a:rPr lang="en-US" dirty="0" err="1"/>
              <a:t>välkomna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vara</a:t>
            </a:r>
            <a:r>
              <a:rPr lang="en-US" dirty="0"/>
              <a:t> med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mycket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vill</a:t>
            </a:r>
            <a:r>
              <a:rPr lang="en-US" dirty="0"/>
              <a:t> vid </a:t>
            </a:r>
            <a:r>
              <a:rPr lang="en-US" dirty="0" err="1"/>
              <a:t>träningarna</a:t>
            </a:r>
            <a:r>
              <a:rPr lang="en-US" dirty="0"/>
              <a:t> men focus </a:t>
            </a:r>
            <a:r>
              <a:rPr lang="en-US" dirty="0" err="1"/>
              <a:t>skall</a:t>
            </a:r>
            <a:r>
              <a:rPr lang="en-US" dirty="0"/>
              <a:t> </a:t>
            </a:r>
            <a:r>
              <a:rPr lang="en-US" dirty="0" err="1"/>
              <a:t>vara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skapa</a:t>
            </a:r>
            <a:r>
              <a:rPr lang="en-US" dirty="0"/>
              <a:t> </a:t>
            </a:r>
            <a:r>
              <a:rPr lang="en-US" dirty="0" err="1"/>
              <a:t>delaktighet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säkerställa</a:t>
            </a:r>
            <a:r>
              <a:rPr lang="en-US" dirty="0"/>
              <a:t> det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sker</a:t>
            </a:r>
            <a:r>
              <a:rPr lang="en-US" dirty="0"/>
              <a:t> på </a:t>
            </a:r>
            <a:r>
              <a:rPr lang="en-US" dirty="0" err="1"/>
              <a:t>sidan</a:t>
            </a:r>
            <a:r>
              <a:rPr lang="en-US" dirty="0"/>
              <a:t> om </a:t>
            </a:r>
            <a:r>
              <a:rPr lang="en-US" dirty="0" err="1"/>
              <a:t>träningarna</a:t>
            </a:r>
            <a:r>
              <a:rPr lang="en-US" dirty="0"/>
              <a:t>.</a:t>
            </a:r>
          </a:p>
          <a:p>
            <a:pPr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>
                <a:latin typeface="Calibri"/>
                <a:ea typeface="Calibri"/>
                <a:cs typeface="Calibri"/>
                <a:sym typeface="Calibri"/>
              </a:defRPr>
            </a:pPr>
            <a:endParaRPr lang="en-US" dirty="0"/>
          </a:p>
        </p:txBody>
      </p:sp>
      <p:pic>
        <p:nvPicPr>
          <p:cNvPr id="248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/>
        </p:nvSpPr>
        <p:spPr>
          <a:xfrm>
            <a:off x="1295823" y="204487"/>
            <a:ext cx="8229601" cy="878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algn="ctr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Profilkläder m.m</a:t>
            </a:r>
            <a:r>
              <a:rPr sz="4400"/>
              <a:t>.</a:t>
            </a:r>
          </a:p>
        </p:txBody>
      </p:sp>
      <p:sp>
        <p:nvSpPr>
          <p:cNvPr id="251" name="Shape 251"/>
          <p:cNvSpPr/>
          <p:nvPr/>
        </p:nvSpPr>
        <p:spPr>
          <a:xfrm>
            <a:off x="1981200" y="1628775"/>
            <a:ext cx="8435976" cy="1521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1313" indent="-341313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Klubbshop på Team Sportia Frölunda Torg, 15% rabatt för medlemmar i Näsets SK. </a:t>
            </a:r>
            <a:endParaRPr sz="3200"/>
          </a:p>
          <a:p>
            <a:pPr marL="341313" indent="-341313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sz="3200"/>
          </a:p>
          <a:p>
            <a:pPr marL="341313" indent="-341313">
              <a:lnSpc>
                <a:spcPct val="80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buChar char="•"/>
              <a:tabLst>
                <a:tab pos="901700" algn="l"/>
                <a:tab pos="1816100" algn="l"/>
                <a:tab pos="2730500" algn="l"/>
                <a:tab pos="3644900" algn="l"/>
                <a:tab pos="4559300" algn="l"/>
                <a:tab pos="5473700" algn="l"/>
                <a:tab pos="6388100" algn="l"/>
                <a:tab pos="7302500" algn="l"/>
                <a:tab pos="8216900" algn="l"/>
                <a:tab pos="9131300" algn="l"/>
                <a:tab pos="10045700" algn="l"/>
              </a:tabLst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Alla  barn har ”sin” matchtröja som man själv ansvarar för. Den ska alltid medtagas till match och cup. </a:t>
            </a:r>
          </a:p>
        </p:txBody>
      </p:sp>
      <p:pic>
        <p:nvPicPr>
          <p:cNvPr id="252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507" y="201964"/>
            <a:ext cx="1578368" cy="883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0"/>
            <a:ext cx="12192000" cy="13522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>
            <a:spLocks noGrp="1"/>
          </p:cNvSpPr>
          <p:nvPr>
            <p:ph type="body" sz="half" idx="1"/>
          </p:nvPr>
        </p:nvSpPr>
        <p:spPr>
          <a:xfrm>
            <a:off x="1774825" y="1844675"/>
            <a:ext cx="8208965" cy="3636964"/>
          </a:xfrm>
          <a:prstGeom prst="rect">
            <a:avLst/>
          </a:prstGeom>
        </p:spPr>
        <p:txBody>
          <a:bodyPr/>
          <a:lstStyle/>
          <a:p>
            <a:pPr>
              <a:defRPr sz="2400" b="1"/>
            </a:pPr>
            <a:r>
              <a:t>Akutvårdsersättning </a:t>
            </a:r>
          </a:p>
          <a:p>
            <a:pPr>
              <a:defRPr sz="2400" b="1"/>
            </a:pPr>
            <a:r>
              <a:t>Tandskador </a:t>
            </a:r>
          </a:p>
          <a:p>
            <a:pPr>
              <a:defRPr sz="2400" b="1"/>
            </a:pPr>
            <a:r>
              <a:t>Invaliditetsersättning </a:t>
            </a:r>
          </a:p>
          <a:p>
            <a:pPr>
              <a:defRPr sz="2400" b="1"/>
            </a:pPr>
            <a:r>
              <a:t>Dödsfallsersättning </a:t>
            </a:r>
          </a:p>
          <a:p>
            <a:pPr>
              <a:defRPr sz="2400" b="1"/>
            </a:pPr>
            <a:r>
              <a:t>Skadad eller sönderklippt hjälm </a:t>
            </a:r>
          </a:p>
          <a:p>
            <a:pPr>
              <a:defRPr sz="2400" b="1"/>
            </a:pPr>
            <a:r>
              <a:t>Kristerapi </a:t>
            </a:r>
          </a:p>
          <a:p>
            <a:pPr marL="0" indent="0">
              <a:buSzTx/>
              <a:buNone/>
              <a:defRPr sz="2400" b="1"/>
            </a:pPr>
            <a:r>
              <a:t>Du anmäler din skada på Folksam 0771-950 950 </a:t>
            </a:r>
          </a:p>
        </p:txBody>
      </p:sp>
      <p:sp>
        <p:nvSpPr>
          <p:cNvPr id="286" name="Shape 286"/>
          <p:cNvSpPr>
            <a:spLocks noGrp="1"/>
          </p:cNvSpPr>
          <p:nvPr>
            <p:ph type="sldNum" sz="quarter" idx="4294967295"/>
          </p:nvPr>
        </p:nvSpPr>
        <p:spPr>
          <a:xfrm>
            <a:off x="2087105" y="6334441"/>
            <a:ext cx="263981" cy="269239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</a:tabLst>
              <a:defRPr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287" name="image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670" y="166687"/>
            <a:ext cx="865189" cy="1365251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Shape 2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Det </a:t>
            </a:r>
            <a:r>
              <a:rPr dirty="0" err="1"/>
              <a:t>här</a:t>
            </a:r>
            <a:r>
              <a:rPr dirty="0"/>
              <a:t> </a:t>
            </a:r>
            <a:r>
              <a:rPr dirty="0" err="1"/>
              <a:t>ingår</a:t>
            </a:r>
            <a:r>
              <a:rPr dirty="0"/>
              <a:t> i </a:t>
            </a:r>
            <a:r>
              <a:rPr dirty="0" err="1"/>
              <a:t>idrottsförsäkringen</a:t>
            </a:r>
            <a:r>
              <a:rPr dirty="0"/>
              <a:t> 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Näsets sk bild lång vinröd kop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904" y="5209938"/>
            <a:ext cx="8906192" cy="1522427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Shape 309"/>
          <p:cNvSpPr/>
          <p:nvPr/>
        </p:nvSpPr>
        <p:spPr>
          <a:xfrm>
            <a:off x="5554364" y="3209131"/>
            <a:ext cx="1083272" cy="439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myclub</a:t>
            </a:r>
          </a:p>
        </p:txBody>
      </p:sp>
      <p:pic>
        <p:nvPicPr>
          <p:cNvPr id="310" name="pasted-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611" y="95529"/>
            <a:ext cx="6765840" cy="3805785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Shape 311"/>
          <p:cNvSpPr/>
          <p:nvPr/>
        </p:nvSpPr>
        <p:spPr>
          <a:xfrm>
            <a:off x="2399658" y="3182981"/>
            <a:ext cx="7392684" cy="2570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8" tIns="35718" rIns="35718" bIns="35718" anchor="ctr">
            <a:spAutoFit/>
          </a:bodyPr>
          <a:lstStyle>
            <a:lvl1pPr algn="ctr" defTabSz="410765">
              <a:defRPr sz="16400">
                <a:latin typeface="Phosphate Inline"/>
                <a:ea typeface="Phosphate Inline"/>
                <a:cs typeface="Phosphate Inline"/>
                <a:sym typeface="Phosphate Inline"/>
              </a:defRPr>
            </a:lvl1pPr>
          </a:lstStyle>
          <a:p>
            <a:r>
              <a:t>MYCLUB</a:t>
            </a:r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632" y="144814"/>
            <a:ext cx="1578368" cy="88388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6" name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5775"/>
            <a:ext cx="12192000" cy="1352232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Shape 357"/>
          <p:cNvSpPr/>
          <p:nvPr/>
        </p:nvSpPr>
        <p:spPr>
          <a:xfrm>
            <a:off x="2734809" y="1028700"/>
            <a:ext cx="6946087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4800">
                <a:solidFill>
                  <a:srgbClr val="993366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dirty="0"/>
              <a:t>Tack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Trebuchet MS"/>
        <a:ea typeface="Trebuchet MS"/>
        <a:cs typeface="Trebuchet MS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-t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-tema">
      <a:majorFont>
        <a:latin typeface="Helvetica"/>
        <a:ea typeface="Helvetica"/>
        <a:cs typeface="Helvetica"/>
      </a:majorFont>
      <a:minorFont>
        <a:latin typeface="Trebuchet MS"/>
        <a:ea typeface="Trebuchet MS"/>
        <a:cs typeface="Trebuchet MS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2768</TotalTime>
  <Words>385</Words>
  <Application>Microsoft Office PowerPoint</Application>
  <PresentationFormat>Widescreen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Helvetica Light</vt:lpstr>
      <vt:lpstr>Phosphate Inline</vt:lpstr>
      <vt:lpstr>Trebuchet MS</vt:lpstr>
      <vt:lpstr>Wingdings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Ert viktiga föräldrastöd-  Föräldrarkontrakt</vt:lpstr>
      <vt:lpstr>PowerPoint Presentation</vt:lpstr>
      <vt:lpstr>PowerPoint Presentation</vt:lpstr>
      <vt:lpstr>Det här ingår i idrottsförsäkringen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DAv¨¨av</dc:creator>
  <cp:lastModifiedBy>Patrik Mellgard</cp:lastModifiedBy>
  <cp:revision>11</cp:revision>
  <dcterms:modified xsi:type="dcterms:W3CDTF">2020-09-10T06:56:29Z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23fa3b-1752-4359-9048-1d590bd7e892_Enabled">
    <vt:lpwstr>True</vt:lpwstr>
  </property>
  <property fmtid="{D5CDD505-2E9C-101B-9397-08002B2CF9AE}" pid="3" name="MSIP_Label_cc23fa3b-1752-4359-9048-1d590bd7e892_SiteId">
    <vt:lpwstr>8b4a07ae-cf39-41d3-8e23-5c8d4c152da5</vt:lpwstr>
  </property>
  <property fmtid="{D5CDD505-2E9C-101B-9397-08002B2CF9AE}" pid="4" name="MSIP_Label_cc23fa3b-1752-4359-9048-1d590bd7e892_Owner">
    <vt:lpwstr>patrik.mellgard@axaltacs.com</vt:lpwstr>
  </property>
  <property fmtid="{D5CDD505-2E9C-101B-9397-08002B2CF9AE}" pid="5" name="MSIP_Label_cc23fa3b-1752-4359-9048-1d590bd7e892_SetDate">
    <vt:lpwstr>2019-11-05T07:03:56.3598874Z</vt:lpwstr>
  </property>
  <property fmtid="{D5CDD505-2E9C-101B-9397-08002B2CF9AE}" pid="6" name="MSIP_Label_cc23fa3b-1752-4359-9048-1d590bd7e892_Name">
    <vt:lpwstr>Business Internal</vt:lpwstr>
  </property>
  <property fmtid="{D5CDD505-2E9C-101B-9397-08002B2CF9AE}" pid="7" name="MSIP_Label_cc23fa3b-1752-4359-9048-1d590bd7e892_Application">
    <vt:lpwstr>Microsoft Azure Information Protection</vt:lpwstr>
  </property>
  <property fmtid="{D5CDD505-2E9C-101B-9397-08002B2CF9AE}" pid="8" name="MSIP_Label_cc23fa3b-1752-4359-9048-1d590bd7e892_Extended_MSFT_Method">
    <vt:lpwstr>Automatic</vt:lpwstr>
  </property>
  <property fmtid="{D5CDD505-2E9C-101B-9397-08002B2CF9AE}" pid="9" name="Sensitivity">
    <vt:lpwstr>Business Internal</vt:lpwstr>
  </property>
</Properties>
</file>